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779" r:id="rId3"/>
    <p:sldId id="720" r:id="rId4"/>
    <p:sldId id="771" r:id="rId5"/>
    <p:sldId id="772" r:id="rId6"/>
    <p:sldId id="768" r:id="rId7"/>
    <p:sldId id="714" r:id="rId8"/>
    <p:sldId id="755" r:id="rId9"/>
    <p:sldId id="712" r:id="rId10"/>
    <p:sldId id="769" r:id="rId11"/>
    <p:sldId id="282" r:id="rId12"/>
    <p:sldId id="283" r:id="rId13"/>
    <p:sldId id="284" r:id="rId14"/>
    <p:sldId id="285" r:id="rId15"/>
    <p:sldId id="287" r:id="rId16"/>
    <p:sldId id="288" r:id="rId17"/>
    <p:sldId id="777" r:id="rId18"/>
    <p:sldId id="770" r:id="rId19"/>
    <p:sldId id="766" r:id="rId20"/>
    <p:sldId id="738" r:id="rId21"/>
    <p:sldId id="739" r:id="rId22"/>
    <p:sldId id="764" r:id="rId23"/>
    <p:sldId id="741" r:id="rId24"/>
    <p:sldId id="742" r:id="rId25"/>
    <p:sldId id="773" r:id="rId26"/>
    <p:sldId id="754" r:id="rId27"/>
    <p:sldId id="776" r:id="rId28"/>
    <p:sldId id="280" r:id="rId29"/>
    <p:sldId id="710" r:id="rId30"/>
    <p:sldId id="774" r:id="rId31"/>
    <p:sldId id="281" r:id="rId3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Schulz" initials="MS" lastIdx="4" clrIdx="0">
    <p:extLst>
      <p:ext uri="{19B8F6BF-5375-455C-9EA6-DF929625EA0E}">
        <p15:presenceInfo xmlns:p15="http://schemas.microsoft.com/office/powerpoint/2012/main" userId="ca5a9765d06066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78677" autoAdjust="0"/>
  </p:normalViewPr>
  <p:slideViewPr>
    <p:cSldViewPr snapToGrid="0">
      <p:cViewPr varScale="1">
        <p:scale>
          <a:sx n="67" d="100"/>
          <a:sy n="67" d="100"/>
        </p:scale>
        <p:origin x="52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5C888B5-72DD-4B2E-A4D0-018295295AE1}" type="datetimeFigureOut">
              <a:rPr lang="en-US" smtClean="0"/>
              <a:t>8/10/2020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E51E90C-CDF3-4B08-B153-45D6876CE2CD}" type="slidenum">
              <a:rPr lang="en-US" smtClean="0"/>
              <a:t>‹#›</a:t>
            </a:fld>
            <a:endParaRPr lang="en-US" dirty="0"/>
          </a:p>
        </p:txBody>
      </p:sp>
    </p:spTree>
    <p:extLst>
      <p:ext uri="{BB962C8B-B14F-4D97-AF65-F5344CB8AC3E}">
        <p14:creationId xmlns:p14="http://schemas.microsoft.com/office/powerpoint/2010/main" val="625045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51E90C-CDF3-4B08-B153-45D6876CE2CD}" type="slidenum">
              <a:rPr lang="en-US" smtClean="0"/>
              <a:t>14</a:t>
            </a:fld>
            <a:endParaRPr lang="en-US" dirty="0"/>
          </a:p>
        </p:txBody>
      </p:sp>
    </p:spTree>
    <p:extLst>
      <p:ext uri="{BB962C8B-B14F-4D97-AF65-F5344CB8AC3E}">
        <p14:creationId xmlns:p14="http://schemas.microsoft.com/office/powerpoint/2010/main" val="2687190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2511839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331083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3139833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3912380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33902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26264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297405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3702628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1198865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2423174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085E77-CB65-4A26-8A2A-0556933CAC5A}"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1D3E5-6D5F-4231-8436-5628B0A1F648}" type="slidenum">
              <a:rPr lang="en-US" smtClean="0"/>
              <a:t>‹#›</a:t>
            </a:fld>
            <a:endParaRPr lang="en-US" dirty="0"/>
          </a:p>
        </p:txBody>
      </p:sp>
    </p:spTree>
    <p:extLst>
      <p:ext uri="{BB962C8B-B14F-4D97-AF65-F5344CB8AC3E}">
        <p14:creationId xmlns:p14="http://schemas.microsoft.com/office/powerpoint/2010/main" val="1477375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85E77-CB65-4A26-8A2A-0556933CAC5A}" type="datetimeFigureOut">
              <a:rPr lang="en-US" smtClean="0"/>
              <a:t>8/10/2020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1D3E5-6D5F-4231-8436-5628B0A1F648}" type="slidenum">
              <a:rPr lang="en-US" smtClean="0"/>
              <a:t>‹#›</a:t>
            </a:fld>
            <a:endParaRPr lang="en-US" dirty="0"/>
          </a:p>
        </p:txBody>
      </p:sp>
    </p:spTree>
    <p:extLst>
      <p:ext uri="{BB962C8B-B14F-4D97-AF65-F5344CB8AC3E}">
        <p14:creationId xmlns:p14="http://schemas.microsoft.com/office/powerpoint/2010/main" val="3843436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knowledgequest.aasl.org/inquire-curate-explore-5-tips-for-the-under-10-set/" TargetMode="External"/><Relationship Id="rId2" Type="http://schemas.openxmlformats.org/officeDocument/2006/relationships/hyperlink" Target="http://www.communitycenterforteachingexcellence.org/inquiry-based-learning/" TargetMode="External"/><Relationship Id="rId1" Type="http://schemas.openxmlformats.org/officeDocument/2006/relationships/slideLayout" Target="../slideLayouts/slideLayout7.xml"/><Relationship Id="rId4" Type="http://schemas.openxmlformats.org/officeDocument/2006/relationships/hyperlink" Target="http://opi.mt.gov/LinkClick.aspx?fileticket=Bi5m6CDMTHY%3d&amp;portalid=182"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janeaddamschildrensbookaward.org/" TargetMode="External"/><Relationship Id="rId13" Type="http://schemas.openxmlformats.org/officeDocument/2006/relationships/hyperlink" Target="http://www.jewishbookcouncil.org/awards/" TargetMode="External"/><Relationship Id="rId18" Type="http://schemas.openxmlformats.org/officeDocument/2006/relationships/hyperlink" Target="http://www.ala.org/alsc/awardsgrants/bookmedia/sibertmedal" TargetMode="External"/><Relationship Id="rId26" Type="http://schemas.openxmlformats.org/officeDocument/2006/relationships/hyperlink" Target="http://www.ala.org/yalsa/booklistsawards/booklistsbook" TargetMode="External"/><Relationship Id="rId3" Type="http://schemas.openxmlformats.org/officeDocument/2006/relationships/hyperlink" Target="https://en.wikipedia.org/wiki/Indian_Education_for_All" TargetMode="External"/><Relationship Id="rId21" Type="http://schemas.openxmlformats.org/officeDocument/2006/relationships/hyperlink" Target="https://southasiabookaward.wisc.edu/" TargetMode="External"/><Relationship Id="rId7" Type="http://schemas.openxmlformats.org/officeDocument/2006/relationships/hyperlink" Target="http://www.nationalbook.org/nba2016.html#.WC8vfHqRY48" TargetMode="External"/><Relationship Id="rId12" Type="http://schemas.openxmlformats.org/officeDocument/2006/relationships/hyperlink" Target="http://www.ala.org/alsc/awardsgrants/bookmedia/batchelderaward" TargetMode="External"/><Relationship Id="rId17" Type="http://schemas.openxmlformats.org/officeDocument/2006/relationships/hyperlink" Target="http://www.ala.org/alsc/awardsgrants/bookmedia/caldecottmedal/caldecottmedal" TargetMode="External"/><Relationship Id="rId25" Type="http://schemas.openxmlformats.org/officeDocument/2006/relationships/hyperlink" Target="https://diversebooks.org/our-programs/walter-award/" TargetMode="External"/><Relationship Id="rId2" Type="http://schemas.openxmlformats.org/officeDocument/2006/relationships/hyperlink" Target="http://opi.mt.gov/Educators/Teaching-Learning/Indian-Education-for-All" TargetMode="External"/><Relationship Id="rId16" Type="http://schemas.openxmlformats.org/officeDocument/2006/relationships/hyperlink" Target="http://bit.ly/cal-rbl" TargetMode="External"/><Relationship Id="rId20" Type="http://schemas.openxmlformats.org/officeDocument/2006/relationships/hyperlink" Target="https://www.skippingstones.org/wp/book-awards/" TargetMode="External"/><Relationship Id="rId1" Type="http://schemas.openxmlformats.org/officeDocument/2006/relationships/slideLayout" Target="../slideLayouts/slideLayout7.xml"/><Relationship Id="rId6" Type="http://schemas.openxmlformats.org/officeDocument/2006/relationships/hyperlink" Target="file:///C:\Users\Mike%20Schulz\Desktop\bestMSSA2020\s-and-young-adults" TargetMode="External"/><Relationship Id="rId11" Type="http://schemas.openxmlformats.org/officeDocument/2006/relationships/hyperlink" Target="http://www.meoc.us/book-awards.html" TargetMode="External"/><Relationship Id="rId24" Type="http://schemas.openxmlformats.org/officeDocument/2006/relationships/hyperlink" Target="https://www.education.txstate.edu/ci/riverabookaward/" TargetMode="External"/><Relationship Id="rId5" Type="http://schemas.openxmlformats.org/officeDocument/2006/relationships/hyperlink" Target="http://bit.ly/cal-dga" TargetMode="External"/><Relationship Id="rId15" Type="http://schemas.openxmlformats.org/officeDocument/2006/relationships/hyperlink" Target="http://www.ala.org/alsc/awardsgrants/bookmedia/belpremedal" TargetMode="External"/><Relationship Id="rId23" Type="http://schemas.openxmlformats.org/officeDocument/2006/relationships/hyperlink" Target="https://jewishlibraries.org/content.php?page=Sydney_Taylor_Book_Award" TargetMode="External"/><Relationship Id="rId10" Type="http://schemas.openxmlformats.org/officeDocument/2006/relationships/hyperlink" Target="http://www.ala.org/yalsa/printz-award" TargetMode="External"/><Relationship Id="rId19" Type="http://schemas.openxmlformats.org/officeDocument/2006/relationships/hyperlink" Target="http://www.ala.org/awardsgrants/schneider-family-book-award" TargetMode="External"/><Relationship Id="rId4" Type="http://schemas.openxmlformats.org/officeDocument/2006/relationships/hyperlink" Target="http://www.ala.org/rt/emiert/cskbookawards" TargetMode="External"/><Relationship Id="rId9" Type="http://schemas.openxmlformats.org/officeDocument/2006/relationships/hyperlink" Target="http://www.ala.org/alsc/awardsgrants/bookmedia/newberymedal/newberymedal" TargetMode="External"/><Relationship Id="rId14" Type="http://schemas.openxmlformats.org/officeDocument/2006/relationships/hyperlink" Target="https://www.clrsig.org/notable-books-for-a-global-society-nbgs.html" TargetMode="External"/><Relationship Id="rId22" Type="http://schemas.openxmlformats.org/officeDocument/2006/relationships/hyperlink" Target="http://www.ala.org/rt/rrt/award/stonewall" TargetMode="External"/><Relationship Id="rId27"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dium.com/content-curation-official-guide/why-to-curate-information-73ecb47b98a5"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knowledgequest.aasl.org/author/jstruge/" TargetMode="External"/><Relationship Id="rId4" Type="http://schemas.openxmlformats.org/officeDocument/2006/relationships/hyperlink" Target="https://knowledgequest.aasl.org/inquire-curate-explore-5-tips-for-the-under-10-se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aasl.org/wp-content/uploads/2017/11/AASL-Standards-Framework-for-Learners-pamphlet.pdf" TargetMode="External"/><Relationship Id="rId2" Type="http://schemas.openxmlformats.org/officeDocument/2006/relationships/hyperlink" Target="https://standards.aasl.org/wp-content/uploads/2018/08/180206-AASL-framework-for-learners-2.pdf" TargetMode="External"/><Relationship Id="rId1" Type="http://schemas.openxmlformats.org/officeDocument/2006/relationships/slideLayout" Target="../slideLayouts/slideLayout7.xml"/><Relationship Id="rId5" Type="http://schemas.openxmlformats.org/officeDocument/2006/relationships/hyperlink" Target="https://knowledgequest.aasl.org/author/jstruge/" TargetMode="External"/><Relationship Id="rId4" Type="http://schemas.openxmlformats.org/officeDocument/2006/relationships/hyperlink" Target="https://knowledgequest.aasl.org/inquire-curate-explore-5-tips-for-the-under-10-set/"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digitalcitizenship.net/#:~:text=Digital%20Citizenship%20is%20a%20concept%20which%20helps%20teachers%2C,students%2Ftechnology%20users%20for%20a%20society%20full%20of%20technology."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mt-ssa.org/standards"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www.mt-ssa.org/standards"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hyperlink" Target="http://www.desmetpadres.org/" TargetMode="External"/><Relationship Id="rId13" Type="http://schemas.openxmlformats.org/officeDocument/2006/relationships/hyperlink" Target="https://www.geraldine.k12.mt.us/" TargetMode="External"/><Relationship Id="rId18" Type="http://schemas.openxmlformats.org/officeDocument/2006/relationships/hyperlink" Target="mailto:bshaffer.hlp.mt@gmail.com" TargetMode="External"/><Relationship Id="rId26" Type="http://schemas.openxmlformats.org/officeDocument/2006/relationships/hyperlink" Target="https://www.libraryconcepts.com/upgrade2to3.php" TargetMode="External"/><Relationship Id="rId3" Type="http://schemas.openxmlformats.org/officeDocument/2006/relationships/hyperlink" Target="https://www.follettlearning.com/technology/products/library-management-system" TargetMode="External"/><Relationship Id="rId21" Type="http://schemas.openxmlformats.org/officeDocument/2006/relationships/hyperlink" Target="http://collectors.com/" TargetMode="External"/><Relationship Id="rId7" Type="http://schemas.openxmlformats.org/officeDocument/2006/relationships/hyperlink" Target="https://www.swanvalleyelementary.org/" TargetMode="External"/><Relationship Id="rId12" Type="http://schemas.openxmlformats.org/officeDocument/2006/relationships/hyperlink" Target="mailto:cself@arrowheadk8.org" TargetMode="External"/><Relationship Id="rId17" Type="http://schemas.openxmlformats.org/officeDocument/2006/relationships/hyperlink" Target="https://www.libib.com/" TargetMode="External"/><Relationship Id="rId25" Type="http://schemas.openxmlformats.org/officeDocument/2006/relationships/hyperlink" Target="mailto:cchristensen@hinsdale.k12.mt.us" TargetMode="External"/><Relationship Id="rId2" Type="http://schemas.openxmlformats.org/officeDocument/2006/relationships/hyperlink" Target="https://www.mt-ssa.org/standards" TargetMode="External"/><Relationship Id="rId16" Type="http://schemas.openxmlformats.org/officeDocument/2006/relationships/hyperlink" Target="mailto:terrie.fields@roy.k12.mt.us" TargetMode="External"/><Relationship Id="rId20" Type="http://schemas.openxmlformats.org/officeDocument/2006/relationships/hyperlink" Target="mailto:chateau.christensen.cc@gmail.com" TargetMode="External"/><Relationship Id="rId1" Type="http://schemas.openxmlformats.org/officeDocument/2006/relationships/slideLayout" Target="../slideLayouts/slideLayout7.xml"/><Relationship Id="rId6" Type="http://schemas.openxmlformats.org/officeDocument/2006/relationships/hyperlink" Target="mailto:elipkind@missoulacounty.us" TargetMode="External"/><Relationship Id="rId11" Type="http://schemas.openxmlformats.org/officeDocument/2006/relationships/hyperlink" Target="https://www.arrowheadk8.com/?fbclid=IwAR152nQjXoEXuS7t9Wkr__jBaSn7z_Cu1y3NLTnVkTM5zJ6nrur3tjZ1DIY" TargetMode="External"/><Relationship Id="rId24" Type="http://schemas.openxmlformats.org/officeDocument/2006/relationships/hyperlink" Target="https://www.hinsdale.k12.mt.us/" TargetMode="External"/><Relationship Id="rId5" Type="http://schemas.openxmlformats.org/officeDocument/2006/relationships/hyperlink" Target="mailto:schoolclerk@yaakschool.org" TargetMode="External"/><Relationship Id="rId15" Type="http://schemas.openxmlformats.org/officeDocument/2006/relationships/hyperlink" Target="http://roy.k12.mt.us/" TargetMode="External"/><Relationship Id="rId23" Type="http://schemas.openxmlformats.org/officeDocument/2006/relationships/hyperlink" Target="https://www.resourcemate.com/" TargetMode="External"/><Relationship Id="rId10" Type="http://schemas.openxmlformats.org/officeDocument/2006/relationships/hyperlink" Target="mailto:districtclerk@montanasky.net" TargetMode="External"/><Relationship Id="rId19" Type="http://schemas.openxmlformats.org/officeDocument/2006/relationships/hyperlink" Target="https://harlem-hs.k12.mt.us/" TargetMode="External"/><Relationship Id="rId4" Type="http://schemas.openxmlformats.org/officeDocument/2006/relationships/hyperlink" Target="http://www.yaakschool.org/" TargetMode="External"/><Relationship Id="rId9" Type="http://schemas.openxmlformats.org/officeDocument/2006/relationships/hyperlink" Target="https://creston.k12.mt.us/" TargetMode="External"/><Relationship Id="rId14" Type="http://schemas.openxmlformats.org/officeDocument/2006/relationships/hyperlink" Target="mailto:lroudebush@geraldine.k12.mt.us" TargetMode="External"/><Relationship Id="rId22" Type="http://schemas.openxmlformats.org/officeDocument/2006/relationships/hyperlink" Target="mailto:linda.wombolt@gmail.com" TargetMode="External"/><Relationship Id="rId27" Type="http://schemas.openxmlformats.org/officeDocument/2006/relationships/hyperlink" Target="mailto:phuxtable8@gmail.com"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www.tsl.texas.gov/ld/pubs/crew/index.html" TargetMode="External"/><Relationship Id="rId2" Type="http://schemas.openxmlformats.org/officeDocument/2006/relationships/hyperlink" Target="https://www.mt-ssa.org/standards" TargetMode="External"/><Relationship Id="rId1" Type="http://schemas.openxmlformats.org/officeDocument/2006/relationships/slideLayout" Target="../slideLayouts/slideLayout7.xml"/><Relationship Id="rId5" Type="http://schemas.openxmlformats.org/officeDocument/2006/relationships/hyperlink" Target="https://www.bing.com/videos/search?q=Library+Weeding+videos&amp;docid=608019261269410687&amp;mid=1D289B25E4EA80B513B41D289B25E4EA80B513B4&amp;view=detail&amp;FORM=VIRE" TargetMode="External"/><Relationship Id="rId4" Type="http://schemas.openxmlformats.org/officeDocument/2006/relationships/hyperlink" Target="https://98d176fe-3053-40da-b428-272e334d0bbb.filesusr.com/ugd/535061_49b2bdbf706b40c4b2c116d39a92ffe1.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lili.org/forlibs/ce/able/able4/presentation_html5.html" TargetMode="External"/><Relationship Id="rId2" Type="http://schemas.openxmlformats.org/officeDocument/2006/relationships/hyperlink" Target="https://libraries.idaho.gov/continuing-education/able/" TargetMode="External"/><Relationship Id="rId1" Type="http://schemas.openxmlformats.org/officeDocument/2006/relationships/slideLayout" Target="../slideLayouts/slideLayout7.xml"/><Relationship Id="rId5" Type="http://schemas.openxmlformats.org/officeDocument/2006/relationships/hyperlink" Target="mailto:mike.Schulz@umwestern.edu" TargetMode="External"/><Relationship Id="rId4" Type="http://schemas.openxmlformats.org/officeDocument/2006/relationships/hyperlink" Target="https://lookingbackward.edublogs.org/2017/12/05/weeded-fictio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mt-ssa.org/standards" TargetMode="External"/><Relationship Id="rId2" Type="http://schemas.openxmlformats.org/officeDocument/2006/relationships/hyperlink" Target="http://opi.mt.gov/LinkClick.aspx?fileticket=Bi5m6CDMTHY%3d&amp;portalid=182"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montana.overdrive.com/" TargetMode="External"/><Relationship Id="rId2" Type="http://schemas.openxmlformats.org/officeDocument/2006/relationships/hyperlink" Target="https://www.mt-ssa.org/standards"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drive.google.com/drive/folders/1FxfkG7NagjYpwGRGHrVsA-QyZgJ4NWCe?usp=sharing" TargetMode="External"/><Relationship Id="rId2" Type="http://schemas.openxmlformats.org/officeDocument/2006/relationships/hyperlink" Target="mailto:mike.Schulz@umwestern.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opi.mt.gov/LinkClick.aspx?fileticket=Bi5m6CDMTHY%3d&amp;portalid=182"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aasl.org/wp-content/uploads/2018/08/180206-AASL-framework-for-learners-2.pdf" TargetMode="External"/><Relationship Id="rId2" Type="http://schemas.openxmlformats.org/officeDocument/2006/relationships/hyperlink" Target="http://opi.mt.gov/LinkClick.aspx?fileticket=Bi5m6CDMTHY%3d&amp;portalid=182"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opi.mt.gov/LinkClick.aspx?fileticket=Bi5m6CDMTHY%3d&amp;portalid=182"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t-ssa.org/standard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t-ssa.org/standard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mt-ssa.org/standards" TargetMode="Externa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xlsx"/></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a:extLst>
              <a:ext uri="{FF2B5EF4-FFF2-40B4-BE49-F238E27FC236}">
                <a16:creationId xmlns:a16="http://schemas.microsoft.com/office/drawing/2014/main" id="{33F45250-D411-45ED-BE89-4341409B5A68}"/>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marR="0" lvl="0" defTabSz="914400" fontAlgn="auto">
              <a:lnSpc>
                <a:spcPct val="90000"/>
              </a:lnSpc>
              <a:spcBef>
                <a:spcPts val="0"/>
              </a:spcBef>
              <a:spcAft>
                <a:spcPts val="600"/>
              </a:spcAft>
              <a:buClrTx/>
              <a:buSzTx/>
              <a:tabLst/>
              <a:defRPr/>
            </a:pPr>
            <a:endParaRPr lang="en-US" b="1" dirty="0"/>
          </a:p>
          <a:p>
            <a:pPr marL="0" marR="0" lvl="0" indent="-228600" defTabSz="914400" fontAlgn="auto">
              <a:lnSpc>
                <a:spcPct val="90000"/>
              </a:lnSpc>
              <a:spcBef>
                <a:spcPts val="0"/>
              </a:spcBef>
              <a:spcAft>
                <a:spcPts val="600"/>
              </a:spcAft>
              <a:buClrTx/>
              <a:buSzTx/>
              <a:buFont typeface="Arial" panose="020B0604020202020204" pitchFamily="34" charset="0"/>
              <a:buChar char="•"/>
              <a:tabLst/>
              <a:defRPr/>
            </a:pPr>
            <a:r>
              <a:rPr kumimoji="0" lang="en-US" sz="2800" b="1" i="0" u="none" strike="noStrike" cap="none" spc="0" normalizeH="0" baseline="0" noProof="0" dirty="0">
                <a:ln>
                  <a:noFill/>
                </a:ln>
                <a:effectLst/>
                <a:uLnTx/>
                <a:uFillTx/>
              </a:rPr>
              <a:t>Montana Small School Alliance 2020-2021 Library Standards Workshops </a:t>
            </a:r>
          </a:p>
          <a:p>
            <a:pPr marR="0" lvl="0" defTabSz="914400" fontAlgn="auto">
              <a:lnSpc>
                <a:spcPct val="90000"/>
              </a:lnSpc>
              <a:spcBef>
                <a:spcPts val="0"/>
              </a:spcBef>
              <a:spcAft>
                <a:spcPts val="600"/>
              </a:spcAft>
              <a:buClrTx/>
              <a:buSzTx/>
              <a:tabLst/>
              <a:defRPr/>
            </a:pPr>
            <a:endParaRPr lang="en-US" sz="2800" b="1" dirty="0"/>
          </a:p>
          <a:p>
            <a:pPr marL="0" marR="0" lvl="0" indent="-228600" defTabSz="914400" fontAlgn="auto">
              <a:lnSpc>
                <a:spcPct val="90000"/>
              </a:lnSpc>
              <a:spcBef>
                <a:spcPts val="0"/>
              </a:spcBef>
              <a:spcAft>
                <a:spcPts val="600"/>
              </a:spcAft>
              <a:buClrTx/>
              <a:buSzTx/>
              <a:buFont typeface="Arial" panose="020B0604020202020204" pitchFamily="34" charset="0"/>
              <a:buChar char="•"/>
              <a:tabLst/>
              <a:defRPr/>
            </a:pPr>
            <a:r>
              <a:rPr kumimoji="0" lang="en-US" sz="2800" b="1" i="0" u="none" strike="noStrike" cap="none" spc="0" normalizeH="0" baseline="0" noProof="0" dirty="0">
                <a:ln>
                  <a:noFill/>
                </a:ln>
                <a:effectLst/>
                <a:uLnTx/>
                <a:uFillTx/>
              </a:rPr>
              <a:t>Monday, August 10</a:t>
            </a:r>
            <a:endParaRPr lang="en-US" sz="2800" b="1" dirty="0"/>
          </a:p>
          <a:p>
            <a:pPr marL="0" marR="0" lvl="0" indent="-228600" defTabSz="914400" fontAlgn="auto">
              <a:lnSpc>
                <a:spcPct val="90000"/>
              </a:lnSpc>
              <a:spcBef>
                <a:spcPts val="0"/>
              </a:spcBef>
              <a:spcAft>
                <a:spcPts val="600"/>
              </a:spcAft>
              <a:buClrTx/>
              <a:buSzTx/>
              <a:buFont typeface="Arial" panose="020B0604020202020204" pitchFamily="34" charset="0"/>
              <a:buChar char="•"/>
              <a:tabLst/>
              <a:defRPr/>
            </a:pPr>
            <a:r>
              <a:rPr kumimoji="0" lang="en-US" sz="2800" b="1" i="0" u="none" strike="noStrike" cap="none" spc="0" normalizeH="0" baseline="0" noProof="0" dirty="0">
                <a:ln>
                  <a:noFill/>
                </a:ln>
                <a:effectLst/>
                <a:uLnTx/>
                <a:uFillTx/>
              </a:rPr>
              <a:t>Tuesday, August 11</a:t>
            </a:r>
          </a:p>
          <a:p>
            <a:pPr marL="0" marR="0" lvl="0" indent="-228600" defTabSz="914400" fontAlgn="auto">
              <a:lnSpc>
                <a:spcPct val="90000"/>
              </a:lnSpc>
              <a:spcBef>
                <a:spcPts val="0"/>
              </a:spcBef>
              <a:spcAft>
                <a:spcPts val="600"/>
              </a:spcAft>
              <a:buClrTx/>
              <a:buSzTx/>
              <a:buFont typeface="Arial" panose="020B0604020202020204" pitchFamily="34" charset="0"/>
              <a:buChar char="•"/>
              <a:tabLst/>
              <a:defRPr/>
            </a:pPr>
            <a:r>
              <a:rPr kumimoji="0" lang="en-US" sz="2800" b="1" i="0" u="none" strike="noStrike" cap="none" spc="0" normalizeH="0" baseline="0" noProof="0" dirty="0">
                <a:ln>
                  <a:noFill/>
                </a:ln>
                <a:effectLst/>
                <a:uLnTx/>
                <a:uFillTx/>
              </a:rPr>
              <a:t>Friday, August 14</a:t>
            </a:r>
          </a:p>
          <a:p>
            <a:pPr marL="0" marR="0" lvl="0" indent="-228600" defTabSz="914400" fontAlgn="auto">
              <a:lnSpc>
                <a:spcPct val="90000"/>
              </a:lnSpc>
              <a:spcBef>
                <a:spcPts val="0"/>
              </a:spcBef>
              <a:spcAft>
                <a:spcPts val="600"/>
              </a:spcAft>
              <a:buClrTx/>
              <a:buSzTx/>
              <a:buFont typeface="Arial" panose="020B0604020202020204" pitchFamily="34" charset="0"/>
              <a:buChar char="•"/>
              <a:tabLst/>
              <a:defRPr/>
            </a:pPr>
            <a:r>
              <a:rPr kumimoji="0" lang="en-US" sz="2800" b="1" i="0" u="none" strike="noStrike" cap="none" spc="0" normalizeH="0" baseline="0" noProof="0" dirty="0">
                <a:ln>
                  <a:noFill/>
                </a:ln>
                <a:effectLst/>
                <a:uLnTx/>
                <a:uFillTx/>
              </a:rPr>
              <a:t>Monday, August 17</a:t>
            </a:r>
          </a:p>
          <a:p>
            <a:pPr marL="0" marR="0" lvl="0" indent="-228600" defTabSz="914400" fontAlgn="auto">
              <a:lnSpc>
                <a:spcPct val="90000"/>
              </a:lnSpc>
              <a:spcBef>
                <a:spcPts val="0"/>
              </a:spcBef>
              <a:spcAft>
                <a:spcPts val="600"/>
              </a:spcAft>
              <a:buClrTx/>
              <a:buSzTx/>
              <a:buFont typeface="Arial" panose="020B0604020202020204" pitchFamily="34" charset="0"/>
              <a:buChar char="•"/>
              <a:tabLst/>
              <a:defRPr/>
            </a:pPr>
            <a:endParaRPr lang="en-US" sz="2800" b="1" dirty="0"/>
          </a:p>
          <a:p>
            <a:pPr marL="0" marR="0" lvl="0" indent="-228600" defTabSz="914400" fontAlgn="auto">
              <a:lnSpc>
                <a:spcPct val="90000"/>
              </a:lnSpc>
              <a:spcBef>
                <a:spcPts val="0"/>
              </a:spcBef>
              <a:spcAft>
                <a:spcPts val="600"/>
              </a:spcAft>
              <a:buClrTx/>
              <a:buSzTx/>
              <a:buFont typeface="Arial" panose="020B0604020202020204" pitchFamily="34" charset="0"/>
              <a:buChar char="•"/>
              <a:tabLst/>
              <a:defRPr/>
            </a:pPr>
            <a:r>
              <a:rPr kumimoji="0" lang="en-US" sz="2800" b="1" i="0" u="none" strike="noStrike" cap="none" spc="0" normalizeH="0" baseline="0" noProof="0" dirty="0">
                <a:ln>
                  <a:noFill/>
                </a:ln>
                <a:effectLst/>
                <a:uLnTx/>
                <a:uFillTx/>
              </a:rPr>
              <a:t>Workshop Outline:</a:t>
            </a:r>
          </a:p>
          <a:p>
            <a:pPr marL="0" marR="0" lvl="0" indent="-228600" defTabSz="914400" fontAlgn="auto">
              <a:lnSpc>
                <a:spcPct val="90000"/>
              </a:lnSpc>
              <a:spcBef>
                <a:spcPts val="0"/>
              </a:spcBef>
              <a:spcAft>
                <a:spcPts val="600"/>
              </a:spcAft>
              <a:buClrTx/>
              <a:buSzTx/>
              <a:buFont typeface="Arial" panose="020B0604020202020204" pitchFamily="34" charset="0"/>
              <a:buChar char="•"/>
              <a:tabLst/>
              <a:defRPr/>
            </a:pPr>
            <a:r>
              <a:rPr kumimoji="0" lang="en-US" sz="2800" b="1" i="0" u="none" strike="noStrike" cap="none" spc="0" normalizeH="0" baseline="0" noProof="0" dirty="0">
                <a:ln>
                  <a:noFill/>
                </a:ln>
                <a:effectLst/>
                <a:uLnTx/>
                <a:uFillTx/>
              </a:rPr>
              <a:t>Hour One: </a:t>
            </a:r>
            <a:r>
              <a:rPr kumimoji="0" lang="en-US" sz="2800" b="1" i="0" u="sng" strike="noStrike" cap="none" spc="0" normalizeH="0" baseline="0" noProof="0" dirty="0">
                <a:ln>
                  <a:noFill/>
                </a:ln>
                <a:effectLst/>
                <a:uLnTx/>
                <a:uFillTx/>
              </a:rPr>
              <a:t>Live</a:t>
            </a:r>
            <a:r>
              <a:rPr lang="en-US" sz="2800" b="1" dirty="0"/>
              <a:t>     </a:t>
            </a:r>
            <a:endParaRPr kumimoji="0" lang="en-US" sz="2800" b="1" i="0" u="none" strike="noStrike" cap="none" spc="0" normalizeH="0" baseline="0" noProof="0" dirty="0">
              <a:ln>
                <a:noFill/>
              </a:ln>
              <a:effectLst/>
              <a:uLnTx/>
              <a:uFillTx/>
            </a:endParaRPr>
          </a:p>
          <a:p>
            <a:pPr marL="342900" marR="0" lvl="0" indent="-228600" defTabSz="914400" fontAlgn="auto">
              <a:lnSpc>
                <a:spcPct val="90000"/>
              </a:lnSpc>
              <a:spcBef>
                <a:spcPts val="0"/>
              </a:spcBef>
              <a:spcAft>
                <a:spcPts val="600"/>
              </a:spcAft>
              <a:buClrTx/>
              <a:buSzTx/>
              <a:buFont typeface="Arial" panose="020B0604020202020204" pitchFamily="34" charset="0"/>
              <a:buChar char="•"/>
              <a:tabLst/>
              <a:defRPr/>
            </a:pPr>
            <a:r>
              <a:rPr lang="en-US" sz="2800" b="1" dirty="0"/>
              <a:t>Hour Two &amp; Three: </a:t>
            </a:r>
            <a:r>
              <a:rPr lang="en-US" sz="2800" b="1" u="sng" dirty="0"/>
              <a:t>online/recorded </a:t>
            </a:r>
            <a:endParaRPr kumimoji="0" lang="en-US" sz="2800" b="1" i="0" u="none" strike="noStrike" cap="none" spc="0" normalizeH="0" baseline="0" noProof="0" dirty="0">
              <a:ln>
                <a:noFill/>
              </a:ln>
              <a:effectLst/>
              <a:uLnTx/>
              <a:uFillTx/>
            </a:endParaRPr>
          </a:p>
        </p:txBody>
      </p:sp>
    </p:spTree>
    <p:extLst>
      <p:ext uri="{BB962C8B-B14F-4D97-AF65-F5344CB8AC3E}">
        <p14:creationId xmlns:p14="http://schemas.microsoft.com/office/powerpoint/2010/main" val="3137370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E3FD84-8637-4E00-B1CD-63D08ABB8501}"/>
              </a:ext>
            </a:extLst>
          </p:cNvPr>
          <p:cNvSpPr txBox="1"/>
          <p:nvPr/>
        </p:nvSpPr>
        <p:spPr>
          <a:xfrm>
            <a:off x="85725" y="1800224"/>
            <a:ext cx="12030075" cy="3046988"/>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MSSA 2020 </a:t>
            </a:r>
            <a:br>
              <a:rPr kumimoji="0" lang="en-US" sz="4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br>
            <a:r>
              <a:rPr kumimoji="0" lang="en-US" sz="4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Draft K-12 LIBRARY MEDIA AND INFORMATION LITERACY CONTENT STANDARDS</a:t>
            </a:r>
            <a:endParaRPr kumimoji="0" lang="en-US" sz="4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9782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146175-7355-4F8E-AEE4-A4A2A5A16B26}"/>
              </a:ext>
            </a:extLst>
          </p:cNvPr>
          <p:cNvSpPr txBox="1"/>
          <p:nvPr/>
        </p:nvSpPr>
        <p:spPr>
          <a:xfrm>
            <a:off x="133350" y="133350"/>
            <a:ext cx="11963400" cy="7127592"/>
          </a:xfrm>
          <a:prstGeom prst="rect">
            <a:avLst/>
          </a:prstGeom>
          <a:noFill/>
        </p:spPr>
        <p:txBody>
          <a:bodyPr wrap="square">
            <a:spAutoFit/>
          </a:bodyPr>
          <a:lstStyle/>
          <a:p>
            <a:pPr defTabSz="457200">
              <a:defRPr/>
            </a:pPr>
            <a:r>
              <a:rPr lang="en-US" sz="1600" b="1" dirty="0">
                <a:solidFill>
                  <a:prstClr val="black"/>
                </a:solidFill>
                <a:ea typeface="Times New Roman" panose="02020603050405020304" pitchFamily="18" charset="0"/>
                <a:cs typeface="Times New Roman" panose="02020603050405020304" pitchFamily="18" charset="0"/>
              </a:rPr>
              <a:t>1. Inquire* </a:t>
            </a:r>
            <a:r>
              <a:rPr lang="en-US" sz="1600" dirty="0">
                <a:solidFill>
                  <a:prstClr val="black"/>
                </a:solidFill>
                <a:ea typeface="Times New Roman" panose="02020603050405020304" pitchFamily="18" charset="0"/>
                <a:cs typeface="Times New Roman" panose="02020603050405020304" pitchFamily="18" charset="0"/>
              </a:rPr>
              <a:t>- </a:t>
            </a:r>
            <a:r>
              <a:rPr lang="en-US" sz="1600" b="1" dirty="0">
                <a:solidFill>
                  <a:prstClr val="black"/>
                </a:solidFill>
                <a:ea typeface="Times New Roman" panose="02020603050405020304" pitchFamily="18" charset="0"/>
                <a:cs typeface="Times New Roman" panose="02020603050405020304" pitchFamily="18" charset="0"/>
              </a:rPr>
              <a:t>Build </a:t>
            </a:r>
            <a:r>
              <a:rPr lang="en-US" sz="1600" b="1" dirty="0">
                <a:ea typeface="Times New Roman" panose="02020603050405020304" pitchFamily="18" charset="0"/>
                <a:cs typeface="Times New Roman" panose="02020603050405020304" pitchFamily="18" charset="0"/>
              </a:rPr>
              <a:t>new knowledge </a:t>
            </a:r>
            <a:r>
              <a:rPr lang="en-US" sz="1600" dirty="0">
                <a:ea typeface="Times New Roman" panose="02020603050405020304" pitchFamily="18" charset="0"/>
                <a:cs typeface="Times New Roman" panose="02020603050405020304" pitchFamily="18" charset="0"/>
              </a:rPr>
              <a:t>by</a:t>
            </a:r>
            <a:r>
              <a:rPr lang="en-US" sz="1600" b="1" dirty="0">
                <a:ea typeface="Times New Roman" panose="02020603050405020304" pitchFamily="18" charset="0"/>
                <a:cs typeface="Times New Roman" panose="02020603050405020304" pitchFamily="18" charset="0"/>
              </a:rPr>
              <a:t> inquiring, thinking critically, identifying problems, </a:t>
            </a:r>
            <a:r>
              <a:rPr lang="en-US" sz="1600" b="1" dirty="0">
                <a:solidFill>
                  <a:prstClr val="black"/>
                </a:solidFill>
                <a:ea typeface="Times New Roman" panose="02020603050405020304" pitchFamily="18" charset="0"/>
                <a:cs typeface="Times New Roman" panose="02020603050405020304" pitchFamily="18" charset="0"/>
              </a:rPr>
              <a:t>and developing strategies for solving problems.</a:t>
            </a:r>
            <a:endParaRPr lang="en-US" sz="1600" dirty="0">
              <a:solidFill>
                <a:prstClr val="black"/>
              </a:solidFill>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What is Inquiry? </a:t>
            </a:r>
          </a:p>
          <a:p>
            <a:pPr marR="0" lvl="0" algn="l" defTabSz="457200" rtl="0" eaLnBrk="1" fontAlgn="auto" latinLnBrk="0" hangingPunct="1">
              <a:lnSpc>
                <a:spcPct val="100000"/>
              </a:lnSpc>
              <a:spcBef>
                <a:spcPts val="0"/>
              </a:spcBef>
              <a:spcAft>
                <a:spcPts val="0"/>
              </a:spcAft>
              <a:buClrTx/>
              <a:buSzTx/>
              <a:tabLst/>
              <a:defRPr/>
            </a:pPr>
            <a:r>
              <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Construct knowledge, Employ critical thinking, Identify problem to solve and investigate, explore, research &amp; study it, Consult a variety of sources of information, Survey previous knowledge, Engage interests, Connect curriculum to their world, Involve a community of learners and learning through social interaction.</a:t>
            </a:r>
            <a:endParaRPr lang="en-US" sz="2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 </a:t>
            </a:r>
            <a:r>
              <a:rPr kumimoji="0" lang="en-US" sz="900" b="0" i="0" u="none" strike="noStrike" kern="1200" cap="none" spc="0" normalizeH="0" baseline="0" noProof="0" dirty="0">
                <a:ln>
                  <a:noFill/>
                </a:ln>
                <a:solidFill>
                  <a:prstClr val="black"/>
                </a:solidFill>
                <a:effectLst/>
                <a:uLnTx/>
                <a:uFillTx/>
                <a:ea typeface="+mn-ea"/>
                <a:cs typeface="Times New Roman" panose="02020603050405020304" pitchFamily="18" charset="0"/>
              </a:rPr>
              <a:t>Kuhlthau, Carol, C., Maniotes, Leslie, K., Caspari, Ann, K. (2007) </a:t>
            </a:r>
            <a:r>
              <a:rPr kumimoji="0" lang="en-US" sz="900" b="1" i="0" u="none" strike="noStrike" kern="1200" cap="none" spc="0" normalizeH="0" baseline="0" noProof="0" dirty="0">
                <a:ln>
                  <a:noFill/>
                </a:ln>
                <a:solidFill>
                  <a:prstClr val="black"/>
                </a:solidFill>
                <a:effectLst/>
                <a:uLnTx/>
                <a:uFillTx/>
                <a:ea typeface="+mn-ea"/>
                <a:cs typeface="Times New Roman" panose="02020603050405020304" pitchFamily="18" charset="0"/>
              </a:rPr>
              <a:t>Guided Inquiry: Learning in the 21</a:t>
            </a:r>
            <a:r>
              <a:rPr kumimoji="0" lang="en-US" sz="900" b="1" i="0" u="none" strike="noStrike" kern="1200" cap="none" spc="0" normalizeH="0" baseline="30000" noProof="0" dirty="0">
                <a:ln>
                  <a:noFill/>
                </a:ln>
                <a:solidFill>
                  <a:prstClr val="black"/>
                </a:solidFill>
                <a:effectLst/>
                <a:uLnTx/>
                <a:uFillTx/>
                <a:ea typeface="+mn-ea"/>
                <a:cs typeface="Times New Roman" panose="02020603050405020304" pitchFamily="18" charset="0"/>
              </a:rPr>
              <a:t>st</a:t>
            </a:r>
            <a:r>
              <a:rPr kumimoji="0" lang="en-US" sz="900" b="1" i="0" u="none" strike="noStrike" kern="1200" cap="none" spc="0" normalizeH="0" baseline="0" noProof="0" dirty="0">
                <a:ln>
                  <a:noFill/>
                </a:ln>
                <a:solidFill>
                  <a:prstClr val="black"/>
                </a:solidFill>
                <a:effectLst/>
                <a:uLnTx/>
                <a:uFillTx/>
                <a:ea typeface="+mn-ea"/>
                <a:cs typeface="Times New Roman" panose="02020603050405020304" pitchFamily="18" charset="0"/>
              </a:rPr>
              <a:t> Century</a:t>
            </a:r>
            <a:r>
              <a:rPr kumimoji="0" lang="en-US" sz="900" b="0" i="0" u="none" strike="noStrike" kern="1200" cap="none" spc="0" normalizeH="0" baseline="0" noProof="0" dirty="0">
                <a:ln>
                  <a:noFill/>
                </a:ln>
                <a:solidFill>
                  <a:prstClr val="black"/>
                </a:solidFill>
                <a:effectLst/>
                <a:uLnTx/>
                <a:uFillTx/>
                <a:ea typeface="+mn-ea"/>
                <a:cs typeface="Times New Roman" panose="02020603050405020304" pitchFamily="18" charset="0"/>
              </a:rPr>
              <a:t>. Wesport, Connecticut. Libraries Unlimited.  </a:t>
            </a:r>
            <a:r>
              <a:rPr kumimoji="0" lang="en-US" sz="900" b="0" i="0" u="none" strike="noStrike" kern="1200" cap="none" spc="0" normalizeH="0" baseline="0" noProof="0" dirty="0" err="1">
                <a:ln>
                  <a:noFill/>
                </a:ln>
                <a:effectLst/>
                <a:uLnTx/>
                <a:uFillTx/>
                <a:ea typeface="+mn-ea"/>
                <a:cs typeface="Times New Roman" panose="02020603050405020304" pitchFamily="18" charset="0"/>
              </a:rPr>
              <a:t>Kuhlthau</a:t>
            </a:r>
            <a:r>
              <a:rPr kumimoji="0" lang="en-US" sz="900" b="0" i="0" u="none" strike="noStrike" kern="1200" cap="none" spc="0" normalizeH="0" baseline="0" noProof="0" dirty="0">
                <a:ln>
                  <a:noFill/>
                </a:ln>
                <a:effectLst/>
                <a:uLnTx/>
                <a:uFillTx/>
                <a:ea typeface="+mn-ea"/>
                <a:cs typeface="Times New Roman" panose="02020603050405020304" pitchFamily="18" charset="0"/>
              </a:rPr>
              <a:t> Carol C., Maniotes, Leslie K. &amp; Caspari Ann K.  (2012). </a:t>
            </a:r>
            <a:r>
              <a:rPr kumimoji="0" lang="en-US" sz="900" b="1" i="0" u="none" strike="noStrike" kern="1200" cap="none" spc="0" normalizeH="0" baseline="0" noProof="0" dirty="0">
                <a:ln>
                  <a:noFill/>
                </a:ln>
                <a:effectLst/>
                <a:uLnTx/>
                <a:uFillTx/>
                <a:ea typeface="+mn-ea"/>
                <a:cs typeface="Times New Roman" panose="02020603050405020304" pitchFamily="18" charset="0"/>
              </a:rPr>
              <a:t>Guided Inquiry Design: A Framework for Inquiry in your School</a:t>
            </a:r>
            <a:r>
              <a:rPr kumimoji="0" lang="en-US" sz="900" b="0" i="0" u="none" strike="noStrike" kern="1200" cap="none" spc="0" normalizeH="0" baseline="0" noProof="0" dirty="0">
                <a:ln>
                  <a:noFill/>
                </a:ln>
                <a:effectLst/>
                <a:uLnTx/>
                <a:uFillTx/>
                <a:ea typeface="+mn-ea"/>
                <a:cs typeface="Times New Roman" panose="02020603050405020304" pitchFamily="18" charset="0"/>
              </a:rPr>
              <a:t>. Santa Barbara, CA, Libraries Unlimited. CCTE: Community Center for Teaching Excellence...collaborating for K-20 student success</a:t>
            </a:r>
            <a:r>
              <a:rPr kumimoji="0" lang="en-US" sz="900" b="0" i="0" u="none" strike="noStrike" kern="1200" cap="none" spc="0" normalizeH="0" baseline="0" noProof="0" dirty="0">
                <a:ln>
                  <a:noFill/>
                </a:ln>
                <a:solidFill>
                  <a:srgbClr val="FF0000"/>
                </a:solidFill>
                <a:effectLst/>
                <a:uLnTx/>
                <a:uFillTx/>
                <a:ea typeface="+mn-ea"/>
                <a:cs typeface="Times New Roman" panose="02020603050405020304" pitchFamily="18" charset="0"/>
              </a:rPr>
              <a:t> </a:t>
            </a:r>
            <a:r>
              <a:rPr kumimoji="0" lang="en-US" sz="900" b="0" i="0" u="sng" strike="noStrike" kern="1200" cap="none" spc="0" normalizeH="0" baseline="0" noProof="0" dirty="0">
                <a:ln>
                  <a:noFill/>
                </a:ln>
                <a:solidFill>
                  <a:srgbClr val="FF0000"/>
                </a:solidFill>
                <a:effectLst/>
                <a:uLnTx/>
                <a:uFillTx/>
                <a:ea typeface="+mn-ea"/>
                <a:cs typeface="Times New Roman" panose="02020603050405020304" pitchFamily="18" charset="0"/>
                <a:hlinkClick r:id="rId2"/>
              </a:rPr>
              <a:t>http://www.communitycenterforteachingexcellence.org/inquiry-based-learning</a:t>
            </a:r>
            <a:r>
              <a:rPr kumimoji="0" lang="en-US" sz="900" b="0" i="0" u="sng" strike="noStrike" kern="1200" cap="none" spc="0" normalizeH="0" baseline="0" noProof="0" dirty="0">
                <a:ln>
                  <a:noFill/>
                </a:ln>
                <a:solidFill>
                  <a:prstClr val="black"/>
                </a:solidFill>
                <a:effectLst/>
                <a:uLnTx/>
                <a:uFillTx/>
                <a:ea typeface="+mn-ea"/>
                <a:cs typeface="Times New Roman" panose="02020603050405020304" pitchFamily="18" charset="0"/>
                <a:hlinkClick r:id="rId2"/>
              </a:rPr>
              <a:t>/</a:t>
            </a:r>
            <a:r>
              <a:rPr kumimoji="0" lang="en-US" sz="900" b="0" i="0" u="none" strike="noStrike" kern="1200" cap="none" spc="0" normalizeH="0" baseline="0" noProof="0" dirty="0">
                <a:ln>
                  <a:noFill/>
                </a:ln>
                <a:solidFill>
                  <a:prstClr val="black"/>
                </a:solidFill>
                <a:effectLst/>
                <a:uLnTx/>
                <a:uFillTx/>
                <a:ea typeface="+mn-ea"/>
                <a:cs typeface="Times New Roman" panose="02020603050405020304" pitchFamily="18" charset="0"/>
              </a:rPr>
              <a:t> </a:t>
            </a:r>
            <a:endParaRPr lang="en-US" sz="900" dirty="0">
              <a:solidFill>
                <a:prstClr val="black"/>
              </a:solidFill>
              <a:cs typeface="Times New Roman" panose="02020603050405020304" pitchFamily="18" charset="0"/>
            </a:endParaRPr>
          </a:p>
          <a:p>
            <a:pPr marL="0" marR="0">
              <a:lnSpc>
                <a:spcPts val="1745"/>
              </a:lnSpc>
              <a:spcBef>
                <a:spcPts val="0"/>
              </a:spcBef>
              <a:spcAft>
                <a:spcPts val="0"/>
              </a:spcAft>
            </a:pPr>
            <a:endParaRPr lang="en-US" sz="900" b="1"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ts val="1745"/>
              </a:lnSpc>
            </a:pPr>
            <a:r>
              <a:rPr lang="en-US" sz="2000" b="1" dirty="0">
                <a:effectLst/>
                <a:latin typeface="Calibri" panose="020F0502020204030204" pitchFamily="34" charset="0"/>
                <a:ea typeface="Calibri" panose="020F0502020204030204" pitchFamily="34" charset="0"/>
                <a:cs typeface="Times New Roman" panose="02020603050405020304" pitchFamily="18" charset="0"/>
              </a:rPr>
              <a:t>*</a:t>
            </a: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this item can require more education intervention </a:t>
            </a:r>
          </a:p>
          <a:p>
            <a:pPr>
              <a:lnSpc>
                <a:spcPts val="1745"/>
              </a:lnSpc>
            </a:pPr>
            <a:r>
              <a:rPr lang="en-US" sz="2000" b="1"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b="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Inquire, Curate, Explore: 5 Tips for the Under 10 Set</a:t>
            </a:r>
            <a:r>
              <a:rPr lang="en-US" sz="2000" b="1" u="sng" dirty="0">
                <a:effectLst/>
                <a:latin typeface="Calibri" panose="020F0502020204030204" pitchFamily="34" charset="0"/>
                <a:ea typeface="Calibri" panose="020F0502020204030204" pitchFamily="34" charset="0"/>
                <a:cs typeface="Times New Roman" panose="02020603050405020304" pitchFamily="18" charset="0"/>
              </a:rPr>
              <a:t> </a:t>
            </a:r>
            <a:r>
              <a:rPr lang="en-US" sz="1200" dirty="0">
                <a:effectLst/>
                <a:latin typeface="Calibri" panose="020F0502020204030204" pitchFamily="34" charset="0"/>
                <a:ea typeface="Calibri" panose="020F0502020204030204" pitchFamily="34" charset="0"/>
                <a:cs typeface="Times New Roman" panose="02020603050405020304" pitchFamily="18" charset="0"/>
              </a:rPr>
              <a:t>Knowledge Quest: Journal of the American Association of school Librarians, BY JENNIFER STURGE </a:t>
            </a:r>
            <a:r>
              <a:rPr lang="en-US" sz="1200" i="1" dirty="0">
                <a:effectLst/>
                <a:latin typeface="Calibri" panose="020F0502020204030204" pitchFamily="34" charset="0"/>
                <a:ea typeface="Calibri" panose="020F0502020204030204" pitchFamily="34" charset="0"/>
                <a:cs typeface="Times New Roman" panose="02020603050405020304" pitchFamily="18" charset="0"/>
              </a:rPr>
              <a:t>on</a:t>
            </a:r>
            <a:r>
              <a:rPr lang="en-US" sz="1200" dirty="0">
                <a:effectLst/>
                <a:latin typeface="Calibri" panose="020F0502020204030204" pitchFamily="34" charset="0"/>
                <a:ea typeface="Calibri" panose="020F0502020204030204" pitchFamily="34" charset="0"/>
                <a:cs typeface="Times New Roman" panose="02020603050405020304" pitchFamily="18" charset="0"/>
              </a:rPr>
              <a:t> 10/08/2019 </a:t>
            </a:r>
            <a:r>
              <a:rPr lang="en-US" sz="1200" dirty="0">
                <a:latin typeface="Calibri" panose="020F0502020204030204" pitchFamily="34" charset="0"/>
                <a:ea typeface="Calibri" panose="020F0502020204030204" pitchFamily="34" charset="0"/>
                <a:cs typeface="Times New Roman" panose="02020603050405020304" pitchFamily="18" charset="0"/>
              </a:rPr>
              <a:t>T</a:t>
            </a:r>
            <a:r>
              <a:rPr lang="en-US" sz="1200" dirty="0">
                <a:effectLst/>
                <a:latin typeface="Calibri" panose="020F0502020204030204" pitchFamily="34" charset="0"/>
                <a:ea typeface="Calibri" panose="020F0502020204030204" pitchFamily="34" charset="0"/>
                <a:cs typeface="Times New Roman" panose="02020603050405020304" pitchFamily="18" charset="0"/>
              </a:rPr>
              <a:t>his article can be found at the above URL annotated at  </a:t>
            </a:r>
            <a:r>
              <a:rPr lang="en-US" sz="1200" b="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2020 Montana K-12 Library Standards</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under </a:t>
            </a:r>
            <a:r>
              <a:rPr lang="en-US" sz="1200" dirty="0">
                <a:effectLst/>
                <a:latin typeface="Calibri" panose="020F0502020204030204" pitchFamily="34" charset="0"/>
                <a:ea typeface="Calibri" panose="020F0502020204030204" pitchFamily="34" charset="0"/>
                <a:cs typeface="Times New Roman" panose="02020603050405020304" pitchFamily="18" charset="0"/>
              </a:rPr>
              <a:t>the MSSA 2020 Lessons and E-Resources </a:t>
            </a:r>
          </a:p>
          <a:p>
            <a:pPr marL="0" marR="0">
              <a:lnSpc>
                <a:spcPts val="1745"/>
              </a:lnSpc>
              <a:spcBef>
                <a:spcPts val="0"/>
              </a:spcBef>
              <a:spcAft>
                <a:spcPts val="0"/>
              </a:spcAft>
            </a:pPr>
            <a:endParaRPr lang="en-US" b="1"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ts val="1745"/>
              </a:lnSpc>
              <a:spcBef>
                <a:spcPts val="0"/>
              </a:spcBef>
              <a:spcAft>
                <a:spcPts val="0"/>
              </a:spcAft>
            </a:pPr>
            <a:r>
              <a:rPr lang="en-US" b="1" u="sng" dirty="0">
                <a:solidFill>
                  <a:srgbClr val="111111"/>
                </a:solidFill>
                <a:effectLst/>
                <a:ea typeface="Times New Roman" panose="02020603050405020304" pitchFamily="18" charset="0"/>
                <a:cs typeface="Calibri" panose="020F0502020204030204" pitchFamily="34" charset="0"/>
              </a:rPr>
              <a:t>Inquire</a:t>
            </a:r>
            <a:r>
              <a:rPr lang="en-US" b="1" dirty="0">
                <a:solidFill>
                  <a:srgbClr val="111111"/>
                </a:solidFill>
                <a:effectLst/>
                <a:ea typeface="Times New Roman" panose="02020603050405020304" pitchFamily="18" charset="0"/>
                <a:cs typeface="Calibri" panose="020F0502020204030204" pitchFamily="34" charset="0"/>
              </a:rPr>
              <a:t>: </a:t>
            </a:r>
            <a:r>
              <a:rPr lang="en-US" dirty="0">
                <a:solidFill>
                  <a:srgbClr val="111111"/>
                </a:solidFill>
                <a:effectLst/>
                <a:ea typeface="Times New Roman" panose="02020603050405020304" pitchFamily="18" charset="0"/>
                <a:cs typeface="Calibri" panose="020F0502020204030204" pitchFamily="34" charset="0"/>
              </a:rPr>
              <a:t>Build new knowledge by inquiring, thinking critically, identifying problems and developing strategies for solving problems.</a:t>
            </a:r>
            <a:endParaRPr lang="en-US" dirty="0">
              <a:effectLst/>
              <a:ea typeface="Calibri" panose="020F0502020204030204" pitchFamily="34" charset="0"/>
              <a:cs typeface="Times New Roman" panose="02020603050405020304" pitchFamily="18" charset="0"/>
            </a:endParaRPr>
          </a:p>
          <a:p>
            <a:pPr marL="0" marR="0">
              <a:lnSpc>
                <a:spcPts val="1745"/>
              </a:lnSpc>
              <a:spcBef>
                <a:spcPts val="0"/>
              </a:spcBef>
              <a:spcAft>
                <a:spcPts val="0"/>
              </a:spcAft>
            </a:pPr>
            <a:r>
              <a:rPr lang="en-US" b="1" u="sng" dirty="0">
                <a:solidFill>
                  <a:srgbClr val="111111"/>
                </a:solidFill>
                <a:effectLst/>
                <a:ea typeface="Times New Roman" panose="02020603050405020304" pitchFamily="18" charset="0"/>
                <a:cs typeface="Calibri" panose="020F0502020204030204" pitchFamily="34" charset="0"/>
              </a:rPr>
              <a:t>Curate</a:t>
            </a:r>
            <a:r>
              <a:rPr lang="en-US" b="1" dirty="0">
                <a:solidFill>
                  <a:srgbClr val="111111"/>
                </a:solidFill>
                <a:effectLst/>
                <a:ea typeface="Times New Roman" panose="02020603050405020304" pitchFamily="18" charset="0"/>
                <a:cs typeface="Calibri" panose="020F0502020204030204" pitchFamily="34" charset="0"/>
              </a:rPr>
              <a:t>:</a:t>
            </a:r>
            <a:r>
              <a:rPr lang="en-US" dirty="0">
                <a:solidFill>
                  <a:srgbClr val="111111"/>
                </a:solidFill>
                <a:effectLst/>
                <a:ea typeface="Times New Roman" panose="02020603050405020304" pitchFamily="18" charset="0"/>
                <a:cs typeface="Calibri" panose="020F0502020204030204" pitchFamily="34" charset="0"/>
              </a:rPr>
              <a:t> Make meaning for oneself and others by collecting, organizing, and sharing resources of personal relevance.</a:t>
            </a:r>
            <a:endParaRPr lang="en-US" dirty="0">
              <a:effectLst/>
              <a:ea typeface="Calibri" panose="020F0502020204030204" pitchFamily="34" charset="0"/>
              <a:cs typeface="Times New Roman" panose="02020603050405020304" pitchFamily="18" charset="0"/>
            </a:endParaRPr>
          </a:p>
          <a:p>
            <a:pPr>
              <a:lnSpc>
                <a:spcPts val="1745"/>
              </a:lnSpc>
            </a:pPr>
            <a:r>
              <a:rPr lang="en-US" b="1" u="sng" dirty="0">
                <a:solidFill>
                  <a:srgbClr val="111111"/>
                </a:solidFill>
                <a:effectLst/>
                <a:ea typeface="Times New Roman" panose="02020603050405020304" pitchFamily="18" charset="0"/>
                <a:cs typeface="Calibri" panose="020F0502020204030204" pitchFamily="34" charset="0"/>
              </a:rPr>
              <a:t>Explore</a:t>
            </a:r>
            <a:r>
              <a:rPr lang="en-US" b="1" dirty="0">
                <a:solidFill>
                  <a:srgbClr val="111111"/>
                </a:solidFill>
                <a:effectLst/>
                <a:ea typeface="Times New Roman" panose="02020603050405020304" pitchFamily="18" charset="0"/>
                <a:cs typeface="Calibri" panose="020F0502020204030204" pitchFamily="34" charset="0"/>
              </a:rPr>
              <a:t>:</a:t>
            </a:r>
            <a:r>
              <a:rPr lang="en-US" dirty="0">
                <a:solidFill>
                  <a:srgbClr val="111111"/>
                </a:solidFill>
                <a:effectLst/>
                <a:ea typeface="Times New Roman" panose="02020603050405020304" pitchFamily="18" charset="0"/>
                <a:cs typeface="Calibri" panose="020F0502020204030204" pitchFamily="34" charset="0"/>
              </a:rPr>
              <a:t> </a:t>
            </a:r>
            <a:r>
              <a:rPr lang="en-US" dirty="0">
                <a:solidFill>
                  <a:prstClr val="black"/>
                </a:solidFill>
                <a:effectLst/>
                <a:latin typeface="Calibri" panose="020F0502020204030204"/>
                <a:ea typeface="Times New Roman" panose="02020603050405020304" pitchFamily="18" charset="0"/>
                <a:cs typeface="Times New Roman" panose="02020603050405020304" pitchFamily="18" charset="0"/>
              </a:rPr>
              <a:t>E</a:t>
            </a:r>
            <a:r>
              <a:rPr kumimoji="0" lang="en-US" b="0" i="0" u="none" strike="noStrike" kern="1200" cap="none" spc="0" normalizeH="0" baseline="0" noProof="0" dirty="0" err="1">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xercise</a:t>
            </a:r>
            <a:r>
              <a:rPr kumimoji="0" lang="en-US"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freedom to read and demonstrate the ability to pursue personal interest (</a:t>
            </a:r>
            <a:r>
              <a:rPr kumimoji="0" lang="en-US"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adjusted from National to MT Library Standards</a:t>
            </a:r>
            <a:r>
              <a:rPr kumimoji="0" lang="en-US"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a:t>
            </a:r>
            <a:endParaRPr kumimoji="0" lang="en-US" b="1" i="0" u="none" strike="noStrike" kern="1200" cap="none" spc="0" normalizeH="0" baseline="0" noProof="0" dirty="0">
              <a:ln>
                <a:noFill/>
              </a:ln>
              <a:solidFill>
                <a:prstClr val="black"/>
              </a:solidFill>
              <a:effectLst/>
              <a:uLnTx/>
              <a:uFillTx/>
              <a:ea typeface="+mn-ea"/>
              <a:cs typeface="Times New Roman" panose="02020603050405020304" pitchFamily="18" charset="0"/>
            </a:endParaRPr>
          </a:p>
          <a:p>
            <a:pPr marL="0" marR="0">
              <a:lnSpc>
                <a:spcPts val="1745"/>
              </a:lnSpc>
              <a:spcBef>
                <a:spcPts val="0"/>
              </a:spcBef>
              <a:spcAft>
                <a:spcPts val="0"/>
              </a:spcAft>
            </a:pPr>
            <a:endParaRPr kumimoji="0" lang="en-US" sz="1600" b="1" i="0" u="none" strike="noStrike" kern="1200" cap="none" spc="0" normalizeH="0" baseline="0" noProof="0" dirty="0">
              <a:ln>
                <a:noFill/>
              </a:ln>
              <a:solidFill>
                <a:prstClr val="black"/>
              </a:solidFill>
              <a:effectLst/>
              <a:uLnTx/>
              <a:uFillTx/>
              <a:ea typeface="+mn-ea"/>
              <a:cs typeface="Times New Roman" panose="02020603050405020304" pitchFamily="18" charset="0"/>
            </a:endParaRPr>
          </a:p>
          <a:p>
            <a:pPr marL="0" marR="0">
              <a:lnSpc>
                <a:spcPts val="1745"/>
              </a:lnSpc>
              <a:spcBef>
                <a:spcPts val="0"/>
              </a:spcBef>
              <a:spcAft>
                <a:spcPts val="0"/>
              </a:spcAft>
            </a:pPr>
            <a:r>
              <a:rPr kumimoji="0" lang="en-US" sz="1600" b="1" i="0" u="none" strike="noStrike" kern="1200" cap="none" spc="0" normalizeH="0" baseline="0" noProof="0" dirty="0">
                <a:ln>
                  <a:noFill/>
                </a:ln>
                <a:solidFill>
                  <a:prstClr val="black"/>
                </a:solidFill>
                <a:effectLst/>
                <a:uLnTx/>
                <a:uFillTx/>
                <a:ea typeface="+mn-ea"/>
                <a:cs typeface="Times New Roman" panose="02020603050405020304" pitchFamily="18" charset="0"/>
              </a:rPr>
              <a:t>Teaching</a:t>
            </a:r>
            <a:r>
              <a:rPr kumimoji="0" lang="en-US" sz="1600" i="0" u="none" strike="noStrike" kern="1200" cap="none" spc="0" normalizeH="0" baseline="0" noProof="0" dirty="0">
                <a:ln>
                  <a:noFill/>
                </a:ln>
                <a:solidFill>
                  <a:prstClr val="black"/>
                </a:solidFill>
                <a:effectLst/>
                <a:uLnTx/>
                <a:uFillTx/>
                <a:ea typeface="+mn-ea"/>
                <a:cs typeface="Times New Roman" panose="02020603050405020304" pitchFamily="18" charset="0"/>
              </a:rPr>
              <a:t> the </a:t>
            </a:r>
            <a:r>
              <a:rPr kumimoji="0" lang="en-US" sz="1600" b="1" i="0" u="none" strike="noStrike" kern="1200" cap="none" spc="0" normalizeH="0" baseline="0" noProof="0" dirty="0">
                <a:ln>
                  <a:noFill/>
                </a:ln>
                <a:solidFill>
                  <a:prstClr val="black"/>
                </a:solidFill>
                <a:effectLst/>
                <a:uLnTx/>
                <a:uFillTx/>
                <a:ea typeface="+mn-ea"/>
                <a:cs typeface="Times New Roman" panose="02020603050405020304" pitchFamily="18" charset="0"/>
              </a:rPr>
              <a:t>above</a:t>
            </a:r>
            <a:r>
              <a:rPr kumimoji="0" lang="en-US" sz="1600" i="0" u="none" strike="noStrike" kern="1200" cap="none" spc="0" normalizeH="0" baseline="0" noProof="0" dirty="0">
                <a:ln>
                  <a:noFill/>
                </a:ln>
                <a:solidFill>
                  <a:prstClr val="black"/>
                </a:solidFill>
                <a:effectLst/>
                <a:uLnTx/>
                <a:uFillTx/>
                <a:ea typeface="+mn-ea"/>
                <a:cs typeface="Times New Roman" panose="02020603050405020304" pitchFamily="18" charset="0"/>
              </a:rPr>
              <a:t> critical literacies </a:t>
            </a:r>
            <a:r>
              <a:rPr kumimoji="0" lang="en-US" sz="1600" b="1" i="0" u="none" strike="noStrike" kern="1200" cap="none" spc="0" normalizeH="0" baseline="0" noProof="0" dirty="0">
                <a:ln>
                  <a:noFill/>
                </a:ln>
                <a:solidFill>
                  <a:prstClr val="black"/>
                </a:solidFill>
                <a:effectLst/>
                <a:uLnTx/>
                <a:uFillTx/>
                <a:ea typeface="+mn-ea"/>
                <a:cs typeface="Times New Roman" panose="02020603050405020304" pitchFamily="18" charset="0"/>
              </a:rPr>
              <a:t>early and often to the youngest students</a:t>
            </a:r>
            <a:r>
              <a:rPr kumimoji="0" lang="en-US" sz="1600" i="0" u="none" strike="noStrike" kern="1200" cap="none" spc="0" normalizeH="0" baseline="0" noProof="0" dirty="0">
                <a:ln>
                  <a:noFill/>
                </a:ln>
                <a:solidFill>
                  <a:prstClr val="black"/>
                </a:solidFill>
                <a:effectLst/>
                <a:uLnTx/>
                <a:uFillTx/>
                <a:ea typeface="+mn-ea"/>
                <a:cs typeface="Times New Roman" panose="02020603050405020304" pitchFamily="18" charset="0"/>
              </a:rPr>
              <a:t> </a:t>
            </a: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is </a:t>
            </a: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crucial.</a:t>
            </a:r>
            <a:endParaRPr kumimoji="0" lang="en-US" sz="1600" b="1" i="0" u="none" strike="noStrike" kern="1200" cap="none" spc="0" normalizeH="0" baseline="0" noProof="0" dirty="0">
              <a:ln>
                <a:noFill/>
              </a:ln>
              <a:solidFill>
                <a:prstClr val="black"/>
              </a:solidFill>
              <a:effectLst/>
              <a:uLnTx/>
              <a:uFillTx/>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Strategies to assist us in the above effort: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1. Employ a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research model </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also called an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Information literacy process</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Big6, Super3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2. Find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student-friendly resources</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There are good sites out there that are geared toward younger researchers.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3.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Keep it simple</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Build a</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 pathfinder</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point-of-use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4.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Use age appropriate creation tools</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a:t>
            </a:r>
            <a:r>
              <a:rPr kumimoji="0" lang="en-US" sz="2000" b="0" i="0" u="none" strike="noStrike" kern="1200" cap="none" spc="0" normalizeH="0" baseline="0" noProof="0" dirty="0" err="1">
                <a:ln>
                  <a:noFill/>
                </a:ln>
                <a:solidFill>
                  <a:prstClr val="black"/>
                </a:solidFill>
                <a:effectLst/>
                <a:uLnTx/>
                <a:uFillTx/>
                <a:ea typeface="+mn-ea"/>
                <a:cs typeface="Times New Roman" panose="02020603050405020304" pitchFamily="18" charset="0"/>
              </a:rPr>
              <a:t>Flipgrid</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a:t>
            </a:r>
            <a:r>
              <a:rPr kumimoji="0" lang="en-US" sz="2000" b="0" i="0" u="none" strike="noStrike" kern="1200" cap="none" spc="0" normalizeH="0" baseline="0" noProof="0" dirty="0" err="1">
                <a:ln>
                  <a:noFill/>
                </a:ln>
                <a:solidFill>
                  <a:prstClr val="black"/>
                </a:solidFill>
                <a:effectLst/>
                <a:uLnTx/>
                <a:uFillTx/>
                <a:ea typeface="+mn-ea"/>
                <a:cs typeface="Times New Roman" panose="02020603050405020304" pitchFamily="18" charset="0"/>
              </a:rPr>
              <a:t>Wixie</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or </a:t>
            </a:r>
            <a:r>
              <a:rPr kumimoji="0" lang="en-US" sz="2000" b="0" i="0" u="none" strike="noStrike" kern="1200" cap="none" spc="0" normalizeH="0" baseline="0" noProof="0" dirty="0" err="1">
                <a:ln>
                  <a:noFill/>
                </a:ln>
                <a:solidFill>
                  <a:prstClr val="black"/>
                </a:solidFill>
                <a:effectLst/>
                <a:uLnTx/>
                <a:uFillTx/>
                <a:ea typeface="+mn-ea"/>
                <a:cs typeface="Times New Roman" panose="02020603050405020304" pitchFamily="18" charset="0"/>
              </a:rPr>
              <a:t>SeeSaw</a:t>
            </a:r>
            <a:endPar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5. </a:t>
            </a:r>
            <a:r>
              <a:rPr lang="en-US" sz="2000" dirty="0">
                <a:solidFill>
                  <a:prstClr val="black"/>
                </a:solidFill>
                <a:cs typeface="Times New Roman" panose="02020603050405020304" pitchFamily="18" charset="0"/>
              </a:rPr>
              <a:t>P</a:t>
            </a:r>
            <a:r>
              <a:rPr kumimoji="0" lang="en-US" sz="2000" b="0" i="0" u="none" strike="noStrike" kern="1200" cap="none" spc="0" normalizeH="0" baseline="0" noProof="0" dirty="0" err="1">
                <a:ln>
                  <a:noFill/>
                </a:ln>
                <a:solidFill>
                  <a:prstClr val="black"/>
                </a:solidFill>
                <a:effectLst/>
                <a:uLnTx/>
                <a:uFillTx/>
                <a:ea typeface="+mn-ea"/>
                <a:cs typeface="Times New Roman" panose="02020603050405020304" pitchFamily="18" charset="0"/>
              </a:rPr>
              <a:t>rovide</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student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scaffolding ideas </a:t>
            </a:r>
            <a:r>
              <a:rPr kumimoji="0" lang="en-US" sz="2000" i="0" u="none" strike="noStrike" kern="1200" cap="none" spc="0" normalizeH="0" baseline="0" noProof="0" dirty="0">
                <a:ln>
                  <a:noFill/>
                </a:ln>
                <a:solidFill>
                  <a:prstClr val="black"/>
                </a:solidFill>
                <a:effectLst/>
                <a:uLnTx/>
                <a:uFillTx/>
                <a:ea typeface="+mn-ea"/>
                <a:cs typeface="Times New Roman" panose="02020603050405020304" pitchFamily="18" charset="0"/>
              </a:rPr>
              <a:t>for their research</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Scaffolds for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Videos</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and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Web Pages</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Book Research </a:t>
            </a:r>
            <a:r>
              <a:rPr kumimoji="0" lang="en-US" sz="2000" b="0" i="0" u="none" strike="noStrike" kern="1200" cap="none" spc="0" normalizeH="0" baseline="0" noProof="0" dirty="0">
                <a:ln>
                  <a:noFill/>
                </a:ln>
                <a:solidFill>
                  <a:prstClr val="black"/>
                </a:solidFill>
                <a:effectLst/>
                <a:uLnTx/>
                <a:uFillTx/>
                <a:ea typeface="+mn-ea"/>
                <a:cs typeface="Times New Roman" panose="02020603050405020304" pitchFamily="18" charset="0"/>
              </a:rPr>
              <a:t>and </a:t>
            </a:r>
            <a:r>
              <a:rPr kumimoji="0" lang="en-US" sz="2000" b="1" i="0" u="none" strike="noStrike" kern="1200" cap="none" spc="0" normalizeH="0" baseline="0" noProof="0" dirty="0">
                <a:ln>
                  <a:noFill/>
                </a:ln>
                <a:solidFill>
                  <a:prstClr val="black"/>
                </a:solidFill>
                <a:effectLst/>
                <a:uLnTx/>
                <a:uFillTx/>
                <a:ea typeface="+mn-ea"/>
                <a:cs typeface="Times New Roman" panose="02020603050405020304" pitchFamily="18" charset="0"/>
              </a:rPr>
              <a:t>Notes/Organizers/Curating Materials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ea typeface="+mn-ea"/>
              <a:cs typeface="Times New Roman" panose="02020603050405020304" pitchFamily="18" charset="0"/>
            </a:endParaRPr>
          </a:p>
        </p:txBody>
      </p:sp>
    </p:spTree>
    <p:extLst>
      <p:ext uri="{BB962C8B-B14F-4D97-AF65-F5344CB8AC3E}">
        <p14:creationId xmlns:p14="http://schemas.microsoft.com/office/powerpoint/2010/main" val="2425983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F05854-0533-44C9-89EA-638C54D2A423}"/>
              </a:ext>
            </a:extLst>
          </p:cNvPr>
          <p:cNvSpPr txBox="1"/>
          <p:nvPr/>
        </p:nvSpPr>
        <p:spPr>
          <a:xfrm>
            <a:off x="76200" y="0"/>
            <a:ext cx="11982450" cy="19018604"/>
          </a:xfrm>
          <a:prstGeom prst="rect">
            <a:avLst/>
          </a:prstGeom>
          <a:noFill/>
        </p:spPr>
        <p:txBody>
          <a:bodyPr wrap="square" numCol="1">
            <a:spAutoFit/>
          </a:bodyPr>
          <a:lstStyle/>
          <a:p>
            <a:pPr marR="0" lvl="0" algn="l" defTabSz="457200" rtl="0" eaLnBrk="1" fontAlgn="auto" latinLnBrk="0" hangingPunct="1">
              <a:lnSpc>
                <a:spcPct val="107000"/>
              </a:lnSpc>
              <a:spcBef>
                <a:spcPts val="0"/>
              </a:spcBef>
              <a:spcAft>
                <a:spcPts val="0"/>
              </a:spcAft>
              <a:buClrTx/>
              <a:buSzTx/>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2. Include </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Demonstrate</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an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understanding of and commitment </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to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inclusiveness</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and respect for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diversity</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in the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learning community, including </a:t>
            </a:r>
            <a:r>
              <a:rPr kumimoji="0" lang="en-US" sz="2400" b="1" i="0"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Times New Roman" panose="02020603050405020304" pitchFamily="18" charset="0"/>
              </a:rPr>
              <a:t>the distinct and unique cultural heritage of American Indians</a:t>
            </a:r>
            <a:r>
              <a:rPr kumimoji="0" lang="en-US" sz="2400" b="1" i="0"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a:t>
            </a:r>
            <a:r>
              <a:rPr lang="en-US" sz="2400" b="1" dirty="0">
                <a:solidFill>
                  <a:prstClr val="black"/>
                </a:solidFill>
                <a:latin typeface="Calibri" panose="020F0502020204030204"/>
                <a:ea typeface="Times New Roman" panose="02020603050405020304" pitchFamily="18" charset="0"/>
                <a:cs typeface="Times New Roman" panose="02020603050405020304" pitchFamily="18" charset="0"/>
              </a:rPr>
              <a:t>(</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hlinkClick r:id="rId2"/>
              </a:rPr>
              <a:t>IEFA</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a:t>
            </a:r>
          </a:p>
          <a:p>
            <a:pPr marR="0" lvl="0" algn="l" defTabSz="457200" rtl="0" eaLnBrk="1" fontAlgn="auto" latinLnBrk="0" hangingPunct="1">
              <a:lnSpc>
                <a:spcPct val="107000"/>
              </a:lnSpc>
              <a:spcBef>
                <a:spcPts val="0"/>
              </a:spcBef>
              <a:spcAft>
                <a:spcPts val="0"/>
              </a:spcAft>
              <a:buClrTx/>
              <a:buSzTx/>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r>
              <a:rPr lang="en-US" sz="2400" b="1" dirty="0">
                <a:solidFill>
                  <a:prstClr val="black"/>
                </a:solidFill>
                <a:ea typeface="Calibri" panose="020F0502020204030204" pitchFamily="34" charset="0"/>
                <a:cs typeface="Times New Roman" panose="02020603050405020304" pitchFamily="18" charset="0"/>
              </a:rPr>
              <a:t>What is Inclusion?</a:t>
            </a:r>
          </a:p>
          <a:p>
            <a:r>
              <a:rPr lang="en-US" sz="2400" dirty="0"/>
              <a:t>Respect diversity, understand and commit to Inclusion in the learning community and all aspects of life, include the cultural heritage of the American Indian</a:t>
            </a:r>
          </a:p>
          <a:p>
            <a:endParaRPr lang="en-US" sz="1000" dirty="0"/>
          </a:p>
          <a:p>
            <a:pPr marR="0" lvl="0" algn="l" defTabSz="457200" rtl="0" eaLnBrk="1" fontAlgn="auto" latinLnBrk="0" hangingPunct="1">
              <a:lnSpc>
                <a:spcPct val="107000"/>
              </a:lnSpc>
              <a:spcBef>
                <a:spcPts val="0"/>
              </a:spcBef>
              <a:spcAft>
                <a:spcPts val="0"/>
              </a:spcAft>
              <a:buClrTx/>
              <a:buSzTx/>
              <a:tabLst/>
              <a:defRPr/>
            </a:pPr>
            <a:r>
              <a:rPr lang="en-US" sz="2400" b="1" dirty="0">
                <a:latin typeface="Calibri" panose="020F0502020204030204"/>
                <a:ea typeface="Calibri" panose="020F0502020204030204" pitchFamily="34" charset="0"/>
                <a:cs typeface="Times New Roman" panose="02020603050405020304" pitchFamily="18" charset="0"/>
              </a:rPr>
              <a:t>Indian Education for All </a:t>
            </a:r>
            <a:r>
              <a:rPr lang="en-US" sz="1000" dirty="0">
                <a:hlinkClick r:id="rId3"/>
              </a:rPr>
              <a:t>https://en.wikipedia.org/wiki/Indian_Education_for_All</a:t>
            </a:r>
            <a:r>
              <a:rPr lang="en-US" sz="1000" dirty="0"/>
              <a:t> </a:t>
            </a:r>
            <a:r>
              <a:rPr lang="en-US" sz="1000" dirty="0">
                <a:hlinkClick r:id="rId2"/>
              </a:rPr>
              <a:t>http://opi.mt.gov/Educators/Teaching-Learning/Indian-Education-for-All</a:t>
            </a:r>
            <a:r>
              <a:rPr lang="en-US" sz="1000" dirty="0"/>
              <a:t> </a:t>
            </a:r>
            <a:endParaRPr lang="en-US" sz="1000" b="1" dirty="0">
              <a:latin typeface="Calibri" panose="020F0502020204030204"/>
              <a:ea typeface="Calibri" panose="020F0502020204030204" pitchFamily="34" charset="0"/>
              <a:cs typeface="Times New Roman" panose="02020603050405020304" pitchFamily="18" charset="0"/>
            </a:endParaRPr>
          </a:p>
          <a:p>
            <a:pPr marR="0" lvl="0" algn="ctr" defTabSz="457200" rtl="0" eaLnBrk="1" fontAlgn="auto" latinLnBrk="0" hangingPunct="1">
              <a:lnSpc>
                <a:spcPct val="107000"/>
              </a:lnSpc>
              <a:spcBef>
                <a:spcPts val="0"/>
              </a:spcBef>
              <a:spcAft>
                <a:spcPts val="0"/>
              </a:spcAft>
              <a:buClrTx/>
              <a:buSzTx/>
              <a:tabLst/>
              <a:defRPr/>
            </a:pPr>
            <a:r>
              <a:rPr lang="en-US" sz="1600" b="1" dirty="0">
                <a:effectLst/>
                <a:latin typeface="Calibri" panose="020F0502020204030204" pitchFamily="34" charset="0"/>
                <a:ea typeface="Calibri" panose="020F0502020204030204" pitchFamily="34" charset="0"/>
                <a:cs typeface="Calibri" panose="020F0502020204030204" pitchFamily="34" charset="0"/>
              </a:rPr>
              <a:t>Awards List for Culturally Diverse Children’s and Young Adult Literature</a:t>
            </a:r>
          </a:p>
          <a:p>
            <a:pPr>
              <a:lnSpc>
                <a:spcPct val="107000"/>
              </a:lnSpc>
              <a:defRPr/>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endParaRPr lang="en-US" sz="1000" dirty="0"/>
          </a:p>
          <a:p>
            <a:pPr marR="0" lvl="0" algn="l" defTabSz="457200" rtl="0" eaLnBrk="1" fontAlgn="auto" latinLnBrk="0" hangingPunct="1">
              <a:lnSpc>
                <a:spcPct val="107000"/>
              </a:lnSpc>
              <a:spcBef>
                <a:spcPts val="0"/>
              </a:spcBef>
              <a:spcAft>
                <a:spcPts val="0"/>
              </a:spcAft>
              <a:buClrTx/>
              <a:buSzTx/>
              <a:tabLst/>
              <a:defRPr/>
            </a:pPr>
            <a:endParaRPr kumimoji="0" lang="en-US" sz="10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R="0" lvl="0">
              <a:lnSpc>
                <a:spcPct val="107000"/>
              </a:lnSpc>
              <a:spcBef>
                <a:spcPts val="0"/>
              </a:spcBef>
              <a:spcAft>
                <a:spcPts val="0"/>
              </a:spcAft>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endPar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Coretta Scott King Book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5" tooltip="Open the Dolly Gray Children’s Literature Award webpage in a new window"/>
              </a:rPr>
              <a:t>Dolly Gray Children’s Literature Award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6" action="ppaction://hlinkfile"/>
              </a:rPr>
              <a:t>International Literacy Association </a:t>
            </a:r>
            <a:r>
              <a:rPr lang="en-US" sz="1000" dirty="0">
                <a:effectLst/>
                <a:latin typeface="Calibri" panose="020F0502020204030204" pitchFamily="34" charset="0"/>
                <a:ea typeface="Calibri" panose="020F0502020204030204" pitchFamily="34" charset="0"/>
                <a:cs typeface="Calibri" panose="020F0502020204030204" pitchFamily="34" charset="0"/>
              </a:rPr>
              <a:t>and  Children’s Book Council: 2020 Children’s Choice Awards </a:t>
            </a: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7"/>
              </a:rPr>
              <a:t>National Book Award</a:t>
            </a: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8" tooltip="Open the Jane Addams Children's Book Awards webpage in a new window"/>
              </a:rPr>
              <a:t>Jane Addams Children's Book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9"/>
              </a:rPr>
              <a:t>John Newbery Medals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0"/>
              </a:rPr>
              <a:t>Michael L. Printz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11" tooltip="Open the Middle East Outreach Council's award site in new window"/>
              </a:rPr>
              <a:t>Middle East Book Award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2"/>
              </a:rPr>
              <a:t>Mildred L. Batchelder Awards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13"/>
              </a:rPr>
              <a:t>National Jewish Book Award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14" tooltip="Open the Notable Books for a Global Society webpage in a new window"/>
              </a:rPr>
              <a:t>Notable Books for a Global Society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Notable Social Studies Trade Book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5"/>
              </a:rPr>
              <a:t>Pura Belpré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16" tooltip="Open the Rainbow Book List webpage in a new window"/>
              </a:rPr>
              <a:t>Rainbow Book List</a:t>
            </a:r>
            <a:r>
              <a:rPr lang="en-US" sz="1000" dirty="0">
                <a:effectLst/>
                <a:latin typeface="Calibri" panose="020F0502020204030204" pitchFamily="34" charset="0"/>
                <a:ea typeface="Calibri" panose="020F0502020204030204" pitchFamily="34" charset="0"/>
                <a:cs typeface="Calibri" panose="020F0502020204030204" pitchFamily="34"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7"/>
              </a:rPr>
              <a:t>Randolph Caldecott Medals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8"/>
              </a:rPr>
              <a:t>Robert F. Sibert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9"/>
              </a:rPr>
              <a:t>Schneider Family Book Award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20" tooltip="Open the Skipping Stones Honor Awards website in a new window"/>
              </a:rPr>
              <a:t>Skipping Stones Honor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21" tooltip="Open the South Asia Book Award site in new window"/>
              </a:rPr>
              <a:t>South Asia Book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2"/>
              </a:rPr>
              <a:t>Stonewall Book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3"/>
              </a:rPr>
              <a:t>The Sydney Taylor Book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24" tooltip="Open the Rivera Children's Book Award webpage in a new window"/>
              </a:rPr>
              <a:t>Tomas Rivera Mexican American Children’s Book Award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27F7C"/>
                </a:solidFill>
                <a:effectLst/>
                <a:latin typeface="Calibri" panose="020F0502020204030204" pitchFamily="34" charset="0"/>
                <a:ea typeface="Calibri" panose="020F0502020204030204" pitchFamily="34" charset="0"/>
                <a:cs typeface="Calibri" panose="020F0502020204030204" pitchFamily="34" charset="0"/>
                <a:hlinkClick r:id="rId25" tooltip="Open the Walter Dean Myers Award webpage in a new window"/>
              </a:rPr>
              <a:t>Walter Dean Myers Award</a:t>
            </a:r>
            <a:r>
              <a:rPr lang="en-US" sz="10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We Need Diverse Books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6"/>
              </a:rPr>
              <a:t>YALSA Teen Book Finder</a:t>
            </a:r>
            <a:r>
              <a:rPr lang="en-US" sz="1000" dirty="0">
                <a:effectLst/>
                <a:latin typeface="Calibri" panose="020F0502020204030204" pitchFamily="34" charset="0"/>
                <a:ea typeface="Calibri" panose="020F0502020204030204" pitchFamily="34" charset="0"/>
                <a:cs typeface="Calibri" panose="020F0502020204030204" pitchFamily="34" charset="0"/>
              </a:rPr>
              <a:t>  and YALSA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endParaRPr kumimoji="0" lang="en-US" sz="10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B5354B13-3ABB-44CE-9DFB-034231AD4818}"/>
              </a:ext>
            </a:extLst>
          </p:cNvPr>
          <p:cNvPicPr>
            <a:picLocks noChangeAspect="1"/>
          </p:cNvPicPr>
          <p:nvPr/>
        </p:nvPicPr>
        <p:blipFill>
          <a:blip r:embed="rId27"/>
          <a:stretch>
            <a:fillRect/>
          </a:stretch>
        </p:blipFill>
        <p:spPr>
          <a:xfrm>
            <a:off x="196363" y="3276600"/>
            <a:ext cx="10614512" cy="3623328"/>
          </a:xfrm>
          <a:prstGeom prst="rect">
            <a:avLst/>
          </a:prstGeom>
        </p:spPr>
      </p:pic>
    </p:spTree>
    <p:extLst>
      <p:ext uri="{BB962C8B-B14F-4D97-AF65-F5344CB8AC3E}">
        <p14:creationId xmlns:p14="http://schemas.microsoft.com/office/powerpoint/2010/main" val="3886238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ECBE67-F8A7-44BE-9305-221176927083}"/>
              </a:ext>
            </a:extLst>
          </p:cNvPr>
          <p:cNvSpPr txBox="1"/>
          <p:nvPr/>
        </p:nvSpPr>
        <p:spPr>
          <a:xfrm>
            <a:off x="133349" y="104775"/>
            <a:ext cx="11858625" cy="5497082"/>
          </a:xfrm>
          <a:prstGeom prst="rect">
            <a:avLst/>
          </a:prstGeom>
          <a:noFill/>
        </p:spPr>
        <p:txBody>
          <a:bodyPr wrap="square">
            <a:spAutoFit/>
          </a:bodyPr>
          <a:lstStyle/>
          <a:p>
            <a:pPr marR="0" lvl="0" algn="l" defTabSz="457200" rtl="0" eaLnBrk="1" fontAlgn="auto" latinLnBrk="0" hangingPunct="1">
              <a:lnSpc>
                <a:spcPct val="107000"/>
              </a:lnSpc>
              <a:spcBef>
                <a:spcPts val="0"/>
              </a:spcBef>
              <a:spcAft>
                <a:spcPts val="0"/>
              </a:spcAft>
              <a:buClrTx/>
              <a:buSzTx/>
              <a:tabLst/>
              <a:defRPr/>
            </a:pPr>
            <a:r>
              <a:rPr kumimoji="0" lang="en-US" sz="2400" b="1"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3. Collaborate </a:t>
            </a:r>
            <a:r>
              <a:rPr kumimoji="0" lang="en-US" sz="24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Work effectively with others</a:t>
            </a:r>
            <a:r>
              <a:rPr kumimoji="0" lang="en-US" sz="24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 to </a:t>
            </a:r>
            <a:r>
              <a:rPr kumimoji="0" lang="en-US" sz="2400" b="1"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broaden perspective </a:t>
            </a:r>
            <a:r>
              <a:rPr kumimoji="0" lang="en-US" sz="24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and </a:t>
            </a:r>
            <a:r>
              <a:rPr kumimoji="0" lang="en-US" sz="2400" b="1"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work toward common goals</a:t>
            </a:r>
            <a:r>
              <a:rPr kumimoji="0" lang="en-US" sz="24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a:t>
            </a:r>
          </a:p>
          <a:p>
            <a:pPr marR="0" lvl="0" algn="l" defTabSz="457200" rtl="0" eaLnBrk="1" fontAlgn="auto" latinLnBrk="0" hangingPunct="1">
              <a:lnSpc>
                <a:spcPct val="107000"/>
              </a:lnSpc>
              <a:spcBef>
                <a:spcPts val="0"/>
              </a:spcBef>
              <a:spcAft>
                <a:spcPts val="0"/>
              </a:spcAft>
              <a:buClrTx/>
              <a:buSzTx/>
              <a:tabLst/>
              <a:defRPr/>
            </a:pPr>
            <a:endParaRPr kumimoji="0" lang="en-US" sz="11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r>
              <a:rPr lang="en-US" sz="2400" b="1" dirty="0">
                <a:solidFill>
                  <a:prstClr val="black"/>
                </a:solidFill>
                <a:ea typeface="Calibri" panose="020F0502020204030204" pitchFamily="34" charset="0"/>
                <a:cs typeface="Times New Roman" panose="02020603050405020304" pitchFamily="18" charset="0"/>
              </a:rPr>
              <a:t>What is Collaboration?</a:t>
            </a:r>
          </a:p>
          <a:p>
            <a:r>
              <a:rPr lang="en-US" sz="2400" b="1" dirty="0">
                <a:latin typeface="Calibri" panose="020F0502020204030204" pitchFamily="34" charset="0"/>
                <a:ea typeface="Calibri" panose="020F0502020204030204" pitchFamily="34" charset="0"/>
                <a:cs typeface="Times New Roman" panose="02020603050405020304" pitchFamily="18" charset="0"/>
              </a:rPr>
              <a:t>Learning is e</a:t>
            </a:r>
            <a:r>
              <a:rPr kumimoji="0" lang="en-US" sz="2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nhanced by involvement with a community of learners</a:t>
            </a:r>
            <a:r>
              <a:rPr kumimoji="0" lang="en-US"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each learns </a:t>
            </a:r>
            <a:r>
              <a:rPr kumimoji="0" lang="en-US"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from the other in </a:t>
            </a:r>
            <a:r>
              <a:rPr kumimoji="0" lang="en-US" sz="2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social interaction.  </a:t>
            </a:r>
            <a:endParaRPr kumimoji="0" lang="en-US" sz="16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US" sz="1100" b="1" dirty="0">
              <a:solidFill>
                <a:prstClr val="black"/>
              </a:solidFill>
              <a:ea typeface="Calibri" panose="020F0502020204030204" pitchFamily="34" charset="0"/>
              <a:cs typeface="Times New Roman" panose="02020603050405020304" pitchFamily="18" charset="0"/>
            </a:endParaRPr>
          </a:p>
          <a:p>
            <a:r>
              <a:rPr lang="en-US" sz="2400" b="1" dirty="0">
                <a:solidFill>
                  <a:prstClr val="black"/>
                </a:solidFill>
                <a:ea typeface="Calibri" panose="020F0502020204030204" pitchFamily="34" charset="0"/>
                <a:cs typeface="Times New Roman" panose="02020603050405020304" pitchFamily="18" charset="0"/>
              </a:rPr>
              <a:t>Collaboration is the first of Carol Kuhlthau’s six Inquiry tools</a:t>
            </a:r>
          </a:p>
          <a:p>
            <a:endParaRPr lang="en-US" sz="1100" b="1" dirty="0">
              <a:solidFill>
                <a:prstClr val="black"/>
              </a:solidFill>
              <a:ea typeface="Calibri" panose="020F0502020204030204" pitchFamily="34" charset="0"/>
              <a:cs typeface="Times New Roman" panose="02020603050405020304" pitchFamily="18" charset="0"/>
            </a:endParaRPr>
          </a:p>
          <a:p>
            <a:r>
              <a:rPr lang="en-US" sz="2400" b="1" dirty="0">
                <a:solidFill>
                  <a:prstClr val="black"/>
                </a:solidFill>
                <a:ea typeface="Calibri" panose="020F0502020204030204" pitchFamily="34" charset="0"/>
                <a:cs typeface="Times New Roman" panose="02020603050405020304" pitchFamily="18" charset="0"/>
              </a:rPr>
              <a:t>Kuhlthau’s Zones of Intervention</a:t>
            </a:r>
            <a:r>
              <a:rPr lang="en-US" sz="2400" dirty="0">
                <a:solidFill>
                  <a:prstClr val="black"/>
                </a:solidFill>
                <a:ea typeface="Calibri" panose="020F0502020204030204" pitchFamily="34" charset="0"/>
                <a:cs typeface="Times New Roman" panose="02020603050405020304" pitchFamily="18" charset="0"/>
              </a:rPr>
              <a:t>:</a:t>
            </a:r>
            <a:r>
              <a:rPr lang="en-US" sz="2400" dirty="0">
                <a:solidFill>
                  <a:srgbClr val="000000"/>
                </a:solidFill>
                <a:ea typeface="Calibri" panose="020F0502020204030204" pitchFamily="34" charset="0"/>
                <a:cs typeface="Times New Roman" panose="02020603050405020304" pitchFamily="18" charset="0"/>
              </a:rPr>
              <a:t> the </a:t>
            </a:r>
            <a:r>
              <a:rPr lang="en-US" sz="2400" b="1" dirty="0">
                <a:solidFill>
                  <a:srgbClr val="000000"/>
                </a:solidFill>
                <a:ea typeface="Calibri" panose="020F0502020204030204" pitchFamily="34" charset="0"/>
                <a:cs typeface="Times New Roman" panose="02020603050405020304" pitchFamily="18" charset="0"/>
              </a:rPr>
              <a:t>distance</a:t>
            </a:r>
            <a:r>
              <a:rPr lang="en-US" sz="2400" dirty="0">
                <a:solidFill>
                  <a:srgbClr val="000000"/>
                </a:solidFill>
                <a:ea typeface="Calibri" panose="020F0502020204030204" pitchFamily="34" charset="0"/>
                <a:cs typeface="Times New Roman" panose="02020603050405020304" pitchFamily="18" charset="0"/>
              </a:rPr>
              <a:t> between the student’s </a:t>
            </a:r>
            <a:r>
              <a:rPr lang="en-US" sz="2400" b="1" dirty="0">
                <a:solidFill>
                  <a:srgbClr val="000000"/>
                </a:solidFill>
                <a:ea typeface="Calibri" panose="020F0502020204030204" pitchFamily="34" charset="0"/>
                <a:cs typeface="Times New Roman" panose="02020603050405020304" pitchFamily="18" charset="0"/>
              </a:rPr>
              <a:t>actual developmental level</a:t>
            </a:r>
            <a:r>
              <a:rPr lang="en-US" sz="2400" dirty="0">
                <a:solidFill>
                  <a:srgbClr val="000000"/>
                </a:solidFill>
                <a:ea typeface="Calibri" panose="020F0502020204030204" pitchFamily="34" charset="0"/>
                <a:cs typeface="Times New Roman" panose="02020603050405020304" pitchFamily="18" charset="0"/>
              </a:rPr>
              <a:t> </a:t>
            </a:r>
            <a:r>
              <a:rPr lang="en-US" sz="2400" dirty="0">
                <a:ea typeface="Calibri" panose="020F0502020204030204" pitchFamily="34" charset="0"/>
                <a:cs typeface="Times New Roman" panose="02020603050405020304" pitchFamily="18" charset="0"/>
              </a:rPr>
              <a:t>determined by </a:t>
            </a:r>
            <a:r>
              <a:rPr lang="en-US" sz="2400" b="1" dirty="0">
                <a:ea typeface="Calibri" panose="020F0502020204030204" pitchFamily="34" charset="0"/>
                <a:cs typeface="Times New Roman" panose="02020603050405020304" pitchFamily="18" charset="0"/>
              </a:rPr>
              <a:t>independent problem solving</a:t>
            </a:r>
            <a:r>
              <a:rPr lang="en-US" sz="2400" dirty="0">
                <a:ea typeface="Calibri" panose="020F0502020204030204" pitchFamily="34" charset="0"/>
                <a:cs typeface="Times New Roman" panose="02020603050405020304" pitchFamily="18" charset="0"/>
              </a:rPr>
              <a:t> and </a:t>
            </a:r>
            <a:r>
              <a:rPr lang="en-US" sz="2400" b="1" dirty="0">
                <a:ea typeface="Calibri" panose="020F0502020204030204" pitchFamily="34" charset="0"/>
                <a:cs typeface="Times New Roman" panose="02020603050405020304" pitchFamily="18" charset="0"/>
              </a:rPr>
              <a:t>potential development</a:t>
            </a:r>
            <a:r>
              <a:rPr lang="en-US" sz="2400" dirty="0">
                <a:ea typeface="Calibri" panose="020F0502020204030204" pitchFamily="34" charset="0"/>
                <a:cs typeface="Times New Roman" panose="02020603050405020304" pitchFamily="18" charset="0"/>
              </a:rPr>
              <a:t> as determined by </a:t>
            </a:r>
            <a:r>
              <a:rPr lang="en-US" sz="2400" b="1" dirty="0">
                <a:ea typeface="Calibri" panose="020F0502020204030204" pitchFamily="34" charset="0"/>
                <a:cs typeface="Times New Roman" panose="02020603050405020304" pitchFamily="18" charset="0"/>
              </a:rPr>
              <a:t>intervention</a:t>
            </a:r>
            <a:r>
              <a:rPr lang="en-US" sz="2400" dirty="0">
                <a:ea typeface="Calibri" panose="020F0502020204030204" pitchFamily="34" charset="0"/>
                <a:cs typeface="Times New Roman" panose="02020603050405020304" pitchFamily="18" charset="0"/>
              </a:rPr>
              <a:t> under </a:t>
            </a:r>
            <a:r>
              <a:rPr lang="en-US" sz="2400" b="1" dirty="0">
                <a:ea typeface="Calibri" panose="020F0502020204030204" pitchFamily="34" charset="0"/>
                <a:cs typeface="Times New Roman" panose="02020603050405020304" pitchFamily="18" charset="0"/>
              </a:rPr>
              <a:t>professional guidance or in collaboration with more capable peers</a:t>
            </a:r>
            <a:r>
              <a:rPr lang="en-US" sz="2400" dirty="0">
                <a:ea typeface="Calibri" panose="020F0502020204030204" pitchFamily="34" charset="0"/>
                <a:cs typeface="Times New Roman" panose="02020603050405020304" pitchFamily="18" charset="0"/>
              </a:rPr>
              <a:t>. </a:t>
            </a:r>
          </a:p>
          <a:p>
            <a:r>
              <a:rPr lang="en-US" sz="1400" dirty="0">
                <a:solidFill>
                  <a:prstClr val="black"/>
                </a:solidFill>
                <a:ea typeface="Calibri" panose="020F0502020204030204" pitchFamily="34" charset="0"/>
                <a:cs typeface="Times New Roman" panose="02020603050405020304" pitchFamily="18" charset="0"/>
              </a:rPr>
              <a:t>Based on </a:t>
            </a:r>
            <a:r>
              <a:rPr lang="en-US" sz="1400" b="1" dirty="0">
                <a:solidFill>
                  <a:srgbClr val="333333"/>
                </a:solidFill>
                <a:ea typeface="Calibri" panose="020F0502020204030204" pitchFamily="34" charset="0"/>
                <a:cs typeface="Times New Roman" panose="02020603050405020304" pitchFamily="18" charset="0"/>
              </a:rPr>
              <a:t>Vygotsky's </a:t>
            </a:r>
            <a:r>
              <a:rPr lang="en-US" sz="1400" b="1" dirty="0">
                <a:solidFill>
                  <a:prstClr val="black"/>
                </a:solidFill>
                <a:ea typeface="Calibri" panose="020F0502020204030204" pitchFamily="34" charset="0"/>
                <a:cs typeface="Times New Roman" panose="02020603050405020304" pitchFamily="18" charset="0"/>
              </a:rPr>
              <a:t>The</a:t>
            </a:r>
            <a:r>
              <a:rPr lang="en-US" sz="1400" b="1" dirty="0">
                <a:solidFill>
                  <a:srgbClr val="333333"/>
                </a:solidFill>
                <a:ea typeface="Calibri" panose="020F0502020204030204" pitchFamily="34" charset="0"/>
                <a:cs typeface="Times New Roman" panose="02020603050405020304" pitchFamily="18" charset="0"/>
              </a:rPr>
              <a:t> Zone of Proximal Development </a:t>
            </a:r>
            <a:endParaRPr lang="en-US" sz="1400" b="1" dirty="0">
              <a:solidFill>
                <a:srgbClr val="000000"/>
              </a:solidFill>
              <a:ea typeface="Calibri" panose="020F0502020204030204" pitchFamily="34" charset="0"/>
              <a:cs typeface="Times New Roman" panose="02020603050405020304" pitchFamily="18" charset="0"/>
            </a:endParaRPr>
          </a:p>
          <a:p>
            <a:pPr defTabSz="457200"/>
            <a:endParaRPr lang="en-US" sz="2400" dirty="0">
              <a:ea typeface="Calibri" panose="020F0502020204030204" pitchFamily="34" charset="0"/>
              <a:cs typeface="Times New Roman" panose="02020603050405020304" pitchFamily="18" charset="0"/>
            </a:endParaRPr>
          </a:p>
          <a:p>
            <a:pPr lvl="0" defTabSz="457200"/>
            <a:endParaRPr lang="en-US" sz="1600" b="1" dirty="0">
              <a:solidFill>
                <a:prstClr val="black"/>
              </a:solidFill>
              <a:ea typeface="Calibri" panose="020F0502020204030204" pitchFamily="34" charset="0"/>
              <a:cs typeface="Times New Roman" panose="02020603050405020304" pitchFamily="18" charset="0"/>
            </a:endParaRPr>
          </a:p>
          <a:p>
            <a:pPr marL="457200" marR="0">
              <a:spcBef>
                <a:spcPts val="0"/>
              </a:spcBef>
              <a:spcAft>
                <a:spcPts val="0"/>
              </a:spcAft>
            </a:pPr>
            <a:endParaRPr lang="en-US" sz="2400" dirty="0">
              <a:ea typeface="Calibri" panose="020F0502020204030204" pitchFamily="34"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endParaRPr lang="en-US" b="1" dirty="0">
              <a:solidFill>
                <a:prstClr val="black"/>
              </a:solidFill>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6083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602540-0302-48C1-B905-644B941216F6}"/>
              </a:ext>
            </a:extLst>
          </p:cNvPr>
          <p:cNvSpPr txBox="1"/>
          <p:nvPr/>
        </p:nvSpPr>
        <p:spPr>
          <a:xfrm>
            <a:off x="0" y="1"/>
            <a:ext cx="12077699" cy="6567824"/>
          </a:xfrm>
          <a:prstGeom prst="rect">
            <a:avLst/>
          </a:prstGeom>
          <a:noFill/>
        </p:spPr>
        <p:txBody>
          <a:bodyPr wrap="square">
            <a:spAutoFit/>
          </a:bodyPr>
          <a:lstStyle/>
          <a:p>
            <a:pPr marR="0" lvl="0" algn="l" defTabSz="457200" rtl="0" eaLnBrk="1" fontAlgn="auto" latinLnBrk="0" hangingPunct="1">
              <a:lnSpc>
                <a:spcPct val="107000"/>
              </a:lnSpc>
              <a:spcBef>
                <a:spcPts val="0"/>
              </a:spcBef>
              <a:spcAft>
                <a:spcPts val="0"/>
              </a:spcAft>
              <a:buClrTx/>
              <a:buSzTx/>
              <a:tabLst/>
              <a:defRPr/>
            </a:pPr>
            <a:r>
              <a:rPr kumimoji="0" lang="en-US" sz="2400" b="1"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4. Curate*</a:t>
            </a:r>
            <a:r>
              <a:rPr kumimoji="0" lang="en-US" sz="24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 - </a:t>
            </a:r>
            <a:r>
              <a:rPr kumimoji="0" lang="en-US" sz="2400" b="1"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Make meaning </a:t>
            </a:r>
            <a:r>
              <a:rPr kumimoji="0" lang="en-US" sz="24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by </a:t>
            </a:r>
            <a:r>
              <a:rPr kumimoji="0" lang="en-US" sz="2400" b="1"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collecting, organizing and sharing resources </a:t>
            </a:r>
            <a:r>
              <a:rPr kumimoji="0" lang="en-US" sz="24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of personal relevance</a:t>
            </a:r>
            <a:r>
              <a:rPr kumimoji="0" lang="en-US" sz="2400" b="1"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a:t>
            </a:r>
          </a:p>
          <a:p>
            <a:pPr marR="0" lvl="0" algn="l" defTabSz="457200" rtl="0" eaLnBrk="1" fontAlgn="auto" latinLnBrk="0" hangingPunct="1">
              <a:lnSpc>
                <a:spcPct val="107000"/>
              </a:lnSpc>
              <a:spcBef>
                <a:spcPts val="0"/>
              </a:spcBef>
              <a:spcAft>
                <a:spcPts val="0"/>
              </a:spcAft>
              <a:buClrTx/>
              <a:buSzTx/>
              <a:tabLst/>
              <a:defRPr/>
            </a:pPr>
            <a:endParaRPr kumimoji="0" lang="en-US" sz="1100" b="1"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r>
              <a:rPr kumimoji="0" lang="en-US" sz="2400" b="1"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What is </a:t>
            </a:r>
            <a:r>
              <a:rPr lang="en-US" sz="2400" b="1" dirty="0">
                <a:solidFill>
                  <a:prstClr val="black"/>
                </a:solidFill>
                <a:ea typeface="Calibri" panose="020F0502020204030204" pitchFamily="34" charset="0"/>
                <a:cs typeface="Times New Roman" panose="02020603050405020304" pitchFamily="18" charset="0"/>
              </a:rPr>
              <a:t>C</a:t>
            </a:r>
            <a:r>
              <a:rPr kumimoji="0" lang="en-US" sz="2400" b="1"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urating? </a:t>
            </a:r>
          </a:p>
          <a:p>
            <a:pPr marR="0" lvl="0" algn="l" defTabSz="457200" rtl="0" eaLnBrk="1" fontAlgn="auto" latinLnBrk="0" hangingPunct="1">
              <a:lnSpc>
                <a:spcPct val="107000"/>
              </a:lnSpc>
              <a:spcBef>
                <a:spcPts val="0"/>
              </a:spcBef>
              <a:spcAft>
                <a:spcPts val="0"/>
              </a:spcAft>
              <a:buClrTx/>
              <a:buSzTx/>
              <a:tabLst/>
              <a:defRPr/>
            </a:pPr>
            <a:r>
              <a:rPr lang="en-US" sz="2400" b="1" dirty="0"/>
              <a:t>Make meaning by</a:t>
            </a:r>
            <a:r>
              <a:rPr lang="en-US" sz="2400" b="1" i="0" dirty="0">
                <a:effectLst/>
              </a:rPr>
              <a:t> taking charge of, organizing, pulling together</a:t>
            </a:r>
            <a:r>
              <a:rPr lang="en-US" sz="2400" dirty="0"/>
              <a:t> or</a:t>
            </a:r>
            <a:r>
              <a:rPr lang="en-US" sz="2400" b="0" i="0" dirty="0">
                <a:effectLst/>
              </a:rPr>
              <a:t> </a:t>
            </a:r>
            <a:r>
              <a:rPr lang="en-US" sz="2400" b="1" i="0" dirty="0">
                <a:effectLst/>
              </a:rPr>
              <a:t>sifting</a:t>
            </a:r>
            <a:r>
              <a:rPr lang="en-US" sz="2400" b="0" i="0" dirty="0">
                <a:effectLst/>
              </a:rPr>
              <a:t> through</a:t>
            </a:r>
            <a:r>
              <a:rPr lang="en-US" sz="2400" dirty="0"/>
              <a:t> </a:t>
            </a:r>
            <a:r>
              <a:rPr lang="en-US" sz="2400" b="0" i="0" dirty="0">
                <a:effectLst/>
              </a:rPr>
              <a:t>and selecting from a variety of sources information </a:t>
            </a:r>
            <a:r>
              <a:rPr lang="en-US" sz="2400" b="0" i="0" dirty="0">
                <a:solidFill>
                  <a:srgbClr val="444444"/>
                </a:solidFill>
                <a:effectLst/>
              </a:rPr>
              <a:t>for a presentation, research project, etc.</a:t>
            </a:r>
          </a:p>
          <a:p>
            <a:pPr marR="0" lvl="0" algn="l" defTabSz="457200" rtl="0" eaLnBrk="1" fontAlgn="auto" latinLnBrk="0" hangingPunct="1">
              <a:lnSpc>
                <a:spcPct val="107000"/>
              </a:lnSpc>
              <a:spcBef>
                <a:spcPts val="0"/>
              </a:spcBef>
              <a:spcAft>
                <a:spcPts val="0"/>
              </a:spcAft>
              <a:buClrTx/>
              <a:buSzTx/>
              <a:tabLst/>
              <a:defRPr/>
            </a:pPr>
            <a:endParaRPr lang="en-US" sz="1100" dirty="0">
              <a:solidFill>
                <a:srgbClr val="444444"/>
              </a:solidFill>
            </a:endParaRPr>
          </a:p>
          <a:p>
            <a:pPr marR="0" lvl="0" algn="l" defTabSz="457200" rtl="0" eaLnBrk="1" fontAlgn="auto" latinLnBrk="0" hangingPunct="1">
              <a:lnSpc>
                <a:spcPct val="107000"/>
              </a:lnSpc>
              <a:spcBef>
                <a:spcPts val="0"/>
              </a:spcBef>
              <a:spcAft>
                <a:spcPts val="0"/>
              </a:spcAft>
              <a:buClrTx/>
              <a:buSzTx/>
              <a:tabLst/>
              <a:defRPr/>
            </a:pPr>
            <a:r>
              <a:rPr lang="en-US" sz="2400" b="1" dirty="0"/>
              <a:t>Online Information resources exist </a:t>
            </a:r>
            <a:r>
              <a:rPr lang="en-US" sz="2400" dirty="0"/>
              <a:t>in a </a:t>
            </a:r>
            <a:r>
              <a:rPr lang="en-US" sz="2400" b="1" dirty="0"/>
              <a:t>disorganized </a:t>
            </a:r>
            <a:r>
              <a:rPr lang="en-US" sz="2400" dirty="0"/>
              <a:t>status</a:t>
            </a:r>
            <a:r>
              <a:rPr lang="en-US" sz="2400" b="1" dirty="0"/>
              <a:t>.</a:t>
            </a:r>
          </a:p>
          <a:p>
            <a:r>
              <a:rPr lang="en-US" sz="2400" b="1" dirty="0"/>
              <a:t>Content curation </a:t>
            </a:r>
            <a:r>
              <a:rPr lang="en-US" sz="2400" dirty="0"/>
              <a:t>is a </a:t>
            </a:r>
            <a:r>
              <a:rPr lang="en-US" sz="2400" b="1" dirty="0"/>
              <a:t>natural solution</a:t>
            </a:r>
            <a:r>
              <a:rPr lang="en-US" sz="2400" dirty="0"/>
              <a:t> to a </a:t>
            </a:r>
            <a:r>
              <a:rPr lang="en-US" sz="2400" b="1" dirty="0"/>
              <a:t>natural phenomenon</a:t>
            </a:r>
            <a:r>
              <a:rPr lang="en-US" sz="2400" dirty="0"/>
              <a:t>: </a:t>
            </a:r>
            <a:r>
              <a:rPr lang="en-US" sz="2400" b="1" dirty="0"/>
              <a:t>resource abundance.</a:t>
            </a:r>
          </a:p>
          <a:p>
            <a:r>
              <a:rPr lang="en-US" sz="2400" dirty="0">
                <a:solidFill>
                  <a:prstClr val="black"/>
                </a:solidFill>
                <a:hlinkClick r:id="rId3">
                  <a:extLst>
                    <a:ext uri="{A12FA001-AC4F-418D-AE19-62706E023703}">
                      <ahyp:hlinkClr xmlns:ahyp="http://schemas.microsoft.com/office/drawing/2018/hyperlinkcolor" val="tx"/>
                    </a:ext>
                  </a:extLst>
                </a:hlinkClick>
              </a:rPr>
              <a:t>https://medium.com/content-curation-official-guide/why-to-curate-information-73ecb47b98a5</a:t>
            </a:r>
            <a:r>
              <a:rPr lang="en-US" sz="2400" dirty="0">
                <a:solidFill>
                  <a:prstClr val="black"/>
                </a:solidFill>
              </a:rPr>
              <a:t>   </a:t>
            </a:r>
            <a:endParaRPr lang="en-US" sz="2400" b="1" dirty="0">
              <a:solidFill>
                <a:prstClr val="black"/>
              </a:solidFill>
            </a:endParaRPr>
          </a:p>
          <a:p>
            <a:r>
              <a:rPr lang="en-US" sz="2400" b="1" dirty="0"/>
              <a:t>Unless someone curates it </a:t>
            </a:r>
            <a:r>
              <a:rPr lang="en-US" sz="2400" dirty="0"/>
              <a:t>(verifies, organizes) an information resource, </a:t>
            </a:r>
            <a:r>
              <a:rPr lang="en-US" sz="2400" b="1" dirty="0"/>
              <a:t>it has little value </a:t>
            </a:r>
            <a:r>
              <a:rPr lang="en-US" sz="2400" dirty="0"/>
              <a:t>because it is disconnected from other relevant resources in the same information space. There’s no context.</a:t>
            </a:r>
          </a:p>
          <a:p>
            <a:pPr marR="0" lvl="0" algn="l" defTabSz="457200" rtl="0" eaLnBrk="1" fontAlgn="auto" latinLnBrk="0" hangingPunct="1">
              <a:lnSpc>
                <a:spcPct val="107000"/>
              </a:lnSpc>
              <a:spcBef>
                <a:spcPts val="0"/>
              </a:spcBef>
              <a:spcAft>
                <a:spcPts val="0"/>
              </a:spcAft>
              <a:buClrTx/>
              <a:buSzTx/>
              <a:tabLst/>
              <a:defRPr/>
            </a:pPr>
            <a:endParaRPr kumimoji="0" lang="en-US" sz="11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a:p>
            <a:pPr marL="0" marR="0">
              <a:lnSpc>
                <a:spcPts val="2365"/>
              </a:lnSpc>
              <a:spcBef>
                <a:spcPts val="300"/>
              </a:spcBef>
              <a:spcAft>
                <a:spcPts val="0"/>
              </a:spcAft>
            </a:pPr>
            <a:r>
              <a:rPr kumimoji="0" lang="en-US" sz="2400" b="1" i="0" u="none" strike="noStrike" kern="1200" cap="none" spc="0" normalizeH="0" baseline="0" noProof="0" dirty="0">
                <a:ln>
                  <a:noFill/>
                </a:ln>
                <a:effectLst/>
                <a:uLnTx/>
                <a:uFillTx/>
                <a:ea typeface="Times New Roman" panose="02020603050405020304" pitchFamily="18" charset="0"/>
                <a:cs typeface="Times New Roman" panose="02020603050405020304" pitchFamily="18" charset="0"/>
              </a:rPr>
              <a:t>*</a:t>
            </a:r>
            <a:r>
              <a:rPr kumimoji="0" lang="en-US" sz="2000" b="1" i="0" u="none" strike="noStrike" kern="1200" cap="none" spc="0" normalizeH="0" baseline="0" noProof="0" dirty="0">
                <a:ln>
                  <a:noFill/>
                </a:ln>
                <a:solidFill>
                  <a:srgbClr val="FF0000"/>
                </a:solidFill>
                <a:effectLst/>
                <a:uLnTx/>
                <a:uFillTx/>
                <a:ea typeface="Times New Roman" panose="02020603050405020304" pitchFamily="18" charset="0"/>
                <a:cs typeface="Times New Roman" panose="02020603050405020304" pitchFamily="18" charset="0"/>
              </a:rPr>
              <a:t>this item can require more education intervention </a:t>
            </a:r>
          </a:p>
          <a:p>
            <a:pPr marL="0" marR="0">
              <a:lnSpc>
                <a:spcPts val="2365"/>
              </a:lnSpc>
              <a:spcBef>
                <a:spcPts val="300"/>
              </a:spcBef>
              <a:spcAft>
                <a:spcPts val="0"/>
              </a:spcAft>
            </a:pPr>
            <a:r>
              <a:rPr lang="en-US" sz="2400" b="1" u="sng" kern="0" spc="-75" dirty="0">
                <a:solidFill>
                  <a:srgbClr val="2F5496"/>
                </a:solidFill>
                <a:effectLst/>
                <a:ea typeface="Times New Roman" panose="02020603050405020304" pitchFamily="18" charset="0"/>
                <a:cs typeface="Times New Roman" panose="02020603050405020304" pitchFamily="18" charset="0"/>
                <a:hlinkClick r:id="rId4"/>
              </a:rPr>
              <a:t>Inquire, Curate, Explore: 5 Tips for the Under 10 Set</a:t>
            </a:r>
            <a:endParaRPr lang="en-US" sz="2400" b="1" kern="0" dirty="0">
              <a:solidFill>
                <a:srgbClr val="2F5496"/>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2000" cap="all" spc="75" dirty="0">
                <a:solidFill>
                  <a:srgbClr val="111111"/>
                </a:solidFill>
                <a:effectLst/>
                <a:ea typeface="Times New Roman" panose="02020603050405020304" pitchFamily="18" charset="0"/>
              </a:rPr>
              <a:t>Knowledge Quest: Journal of the American Assocation of school Librarians, BY </a:t>
            </a:r>
            <a:r>
              <a:rPr lang="en-US" sz="2000" u="sng" cap="all" spc="75" dirty="0">
                <a:solidFill>
                  <a:srgbClr val="1899CB"/>
                </a:solidFill>
                <a:effectLst/>
                <a:ea typeface="Times New Roman" panose="02020603050405020304" pitchFamily="18" charset="0"/>
                <a:hlinkClick r:id="rId5" tooltip="View all posts by Jennifer Sturge"/>
              </a:rPr>
              <a:t>JENNIFER STURGE</a:t>
            </a:r>
            <a:r>
              <a:rPr lang="en-US" sz="2000" cap="all" spc="75" dirty="0">
                <a:solidFill>
                  <a:srgbClr val="111111"/>
                </a:solidFill>
                <a:effectLst/>
                <a:ea typeface="Times New Roman" panose="02020603050405020304" pitchFamily="18" charset="0"/>
              </a:rPr>
              <a:t> </a:t>
            </a:r>
            <a:r>
              <a:rPr lang="en-US" sz="2000" i="1" cap="all" spc="75" dirty="0">
                <a:solidFill>
                  <a:srgbClr val="111111"/>
                </a:solidFill>
                <a:effectLst/>
                <a:ea typeface="Times New Roman" panose="02020603050405020304" pitchFamily="18" charset="0"/>
              </a:rPr>
              <a:t>on</a:t>
            </a:r>
            <a:r>
              <a:rPr lang="en-US" sz="2000" cap="all" spc="75" dirty="0">
                <a:solidFill>
                  <a:srgbClr val="111111"/>
                </a:solidFill>
                <a:effectLst/>
                <a:ea typeface="Times New Roman" panose="02020603050405020304" pitchFamily="18" charset="0"/>
              </a:rPr>
              <a:t> </a:t>
            </a:r>
            <a:r>
              <a:rPr lang="en-US" sz="2000" u="sng" cap="all" spc="75" dirty="0">
                <a:solidFill>
                  <a:srgbClr val="1899CB"/>
                </a:solidFill>
                <a:effectLst/>
                <a:ea typeface="Times New Roman" panose="02020603050405020304" pitchFamily="18" charset="0"/>
                <a:hlinkClick r:id="rId4" tooltip="8:00 am"/>
              </a:rPr>
              <a:t>10/08/2019</a:t>
            </a:r>
            <a:r>
              <a:rPr lang="en-US" sz="2000" cap="all" spc="75" dirty="0">
                <a:solidFill>
                  <a:srgbClr val="111111"/>
                </a:solidFill>
                <a:effectLst/>
                <a:ea typeface="Times New Roman" panose="02020603050405020304" pitchFamily="18" charset="0"/>
              </a:rPr>
              <a:t> </a:t>
            </a:r>
            <a:endParaRPr lang="en-US" sz="2000" dirty="0">
              <a:effectLst/>
              <a:ea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44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A15720-1379-4AFD-B384-F346BF0968B5}"/>
              </a:ext>
            </a:extLst>
          </p:cNvPr>
          <p:cNvSpPr txBox="1"/>
          <p:nvPr/>
        </p:nvSpPr>
        <p:spPr>
          <a:xfrm>
            <a:off x="133351" y="123292"/>
            <a:ext cx="11887414" cy="6816033"/>
          </a:xfrm>
          <a:prstGeom prst="rect">
            <a:avLst/>
          </a:prstGeom>
          <a:noFill/>
        </p:spPr>
        <p:txBody>
          <a:bodyPr wrap="square">
            <a:spAutoFit/>
          </a:bodyPr>
          <a:lstStyle/>
          <a:p>
            <a:pPr marL="0" marR="0">
              <a:lnSpc>
                <a:spcPts val="2365"/>
              </a:lnSpc>
              <a:spcBef>
                <a:spcPts val="300"/>
              </a:spcBef>
              <a:spcAft>
                <a:spcPts val="0"/>
              </a:spcAft>
            </a:pP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5. Explore*</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 exercise freedom to read and demonstrate the ability to pursue personal interest</a:t>
            </a:r>
            <a:endPar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endParaRPr kumimoji="0" lang="en-US" sz="11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r>
              <a:rPr lang="en-US" sz="2400" b="1" dirty="0">
                <a:solidFill>
                  <a:prstClr val="black"/>
                </a:solidFill>
                <a:latin typeface="Calibri" panose="020F0502020204030204"/>
                <a:ea typeface="Calibri" panose="020F0502020204030204" pitchFamily="34" charset="0"/>
                <a:cs typeface="Times New Roman" panose="02020603050405020304" pitchFamily="18" charset="0"/>
              </a:rPr>
              <a:t>What is Exploration?</a:t>
            </a:r>
          </a:p>
          <a:p>
            <a:pPr marR="0" lvl="0" algn="l" defTabSz="457200" rtl="0" eaLnBrk="1" fontAlgn="auto" latinLnBrk="0" hangingPunct="1">
              <a:lnSpc>
                <a:spcPct val="107000"/>
              </a:lnSpc>
              <a:spcBef>
                <a:spcPts val="0"/>
              </a:spcBef>
              <a:spcAft>
                <a:spcPts val="0"/>
              </a:spcAft>
              <a:buClrTx/>
              <a:buSzTx/>
              <a:tabLst/>
              <a:defRPr/>
            </a:pPr>
            <a:r>
              <a:rPr lang="en-US" sz="2400" dirty="0">
                <a:latin typeface="Calibri" panose="020F0502020204030204"/>
                <a:ea typeface="Calibri" panose="020F0502020204030204" pitchFamily="34" charset="0"/>
                <a:cs typeface="Times New Roman" panose="02020603050405020304" pitchFamily="18" charset="0"/>
              </a:rPr>
              <a:t>Exercise the freedom to read and pursue personal interest and prior learning, by reading widely and engaging in reflection and questioning </a:t>
            </a:r>
          </a:p>
          <a:p>
            <a:pPr>
              <a:lnSpc>
                <a:spcPct val="107000"/>
              </a:lnSpc>
              <a:defRPr/>
            </a:pPr>
            <a:r>
              <a:rPr lang="en-US" sz="1100" u="sng" dirty="0">
                <a:solidFill>
                  <a:srgbClr val="0000FF"/>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https://standards.aasl.org/wp-content/uploads/2018/08/180206-AASL-framework-for-learners-2.pdf</a:t>
            </a:r>
            <a:endParaRPr lang="en-US" sz="1100" dirty="0">
              <a:ea typeface="Calibri" panose="020F0502020204030204" pitchFamily="34"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gn="l" defTabSz="457200" rtl="0" eaLnBrk="1" fontAlgn="auto" latinLnBrk="0" hangingPunct="1">
              <a:lnSpc>
                <a:spcPct val="107000"/>
              </a:lnSpc>
              <a:spcBef>
                <a:spcPts val="0"/>
              </a:spcBef>
              <a:spcAft>
                <a:spcPts val="0"/>
              </a:spcAft>
              <a:buClrTx/>
              <a:buSzTx/>
              <a:tabLst/>
              <a:defRPr/>
            </a:pPr>
            <a:r>
              <a:rPr lang="en-US" sz="2400" b="1" dirty="0">
                <a:ea typeface="Calibri" panose="020F0502020204030204" pitchFamily="34" charset="0"/>
                <a:cs typeface="Times New Roman" panose="02020603050405020304" pitchFamily="18" charset="0"/>
              </a:rPr>
              <a:t>Learners develop and satisfy personal curiosity </a:t>
            </a:r>
          </a:p>
          <a:p>
            <a:pPr marL="342900" marR="0" lvl="0" indent="-342900" algn="l" defTabSz="457200" rtl="0" eaLnBrk="1" fontAlgn="auto" latinLnBrk="0" hangingPunct="1">
              <a:lnSpc>
                <a:spcPct val="107000"/>
              </a:lnSpc>
              <a:spcBef>
                <a:spcPts val="0"/>
              </a:spcBef>
              <a:spcAft>
                <a:spcPts val="0"/>
              </a:spcAft>
              <a:buClrTx/>
              <a:buSzTx/>
              <a:buAutoNum type="arabicPeriod"/>
              <a:tabLst/>
              <a:defRPr/>
            </a:pPr>
            <a:r>
              <a:rPr lang="en-US" sz="2400" dirty="0">
                <a:ea typeface="Calibri" panose="020F0502020204030204" pitchFamily="34" charset="0"/>
                <a:cs typeface="Times New Roman" panose="02020603050405020304" pitchFamily="18" charset="0"/>
              </a:rPr>
              <a:t>Reading widely and deeply in multiple formats as-well-as creating and writing for a variety of purposes. </a:t>
            </a:r>
          </a:p>
          <a:p>
            <a:pPr marL="342900" marR="0" lvl="0" indent="-342900" algn="l" defTabSz="457200" rtl="0" eaLnBrk="1" fontAlgn="auto" latinLnBrk="0" hangingPunct="1">
              <a:lnSpc>
                <a:spcPct val="107000"/>
              </a:lnSpc>
              <a:spcBef>
                <a:spcPts val="0"/>
              </a:spcBef>
              <a:spcAft>
                <a:spcPts val="0"/>
              </a:spcAft>
              <a:buClrTx/>
              <a:buSzTx/>
              <a:buAutoNum type="arabicPeriod"/>
              <a:tabLst/>
              <a:defRPr/>
            </a:pPr>
            <a:r>
              <a:rPr lang="en-US" sz="2400" dirty="0">
                <a:ea typeface="Calibri" panose="020F0502020204030204" pitchFamily="34" charset="0"/>
                <a:cs typeface="Times New Roman" panose="02020603050405020304" pitchFamily="18" charset="0"/>
              </a:rPr>
              <a:t>Reflect and question assumptions and possible misconceptions. </a:t>
            </a:r>
          </a:p>
          <a:p>
            <a:pPr marL="342900" marR="0" lvl="0" indent="-342900" algn="l" defTabSz="457200" rtl="0" eaLnBrk="1" fontAlgn="auto" latinLnBrk="0" hangingPunct="1">
              <a:lnSpc>
                <a:spcPct val="107000"/>
              </a:lnSpc>
              <a:spcBef>
                <a:spcPts val="0"/>
              </a:spcBef>
              <a:spcAft>
                <a:spcPts val="0"/>
              </a:spcAft>
              <a:buClrTx/>
              <a:buSzTx/>
              <a:buAutoNum type="arabicPeriod"/>
              <a:tabLst/>
              <a:defRPr/>
            </a:pPr>
            <a:r>
              <a:rPr lang="en-US" sz="2400" dirty="0">
                <a:ea typeface="Calibri" panose="020F0502020204030204" pitchFamily="34" charset="0"/>
                <a:cs typeface="Times New Roman" panose="02020603050405020304" pitchFamily="18" charset="0"/>
              </a:rPr>
              <a:t>Engage in inquiry-based processes for personal growth</a:t>
            </a:r>
          </a:p>
          <a:p>
            <a:pPr marR="0" lvl="0" algn="l" defTabSz="457200" rtl="0" eaLnBrk="1" fontAlgn="auto" latinLnBrk="0" hangingPunct="1">
              <a:lnSpc>
                <a:spcPct val="107000"/>
              </a:lnSpc>
              <a:spcBef>
                <a:spcPts val="0"/>
              </a:spcBef>
              <a:spcAft>
                <a:spcPts val="0"/>
              </a:spcAft>
              <a:buClrTx/>
              <a:buSzTx/>
              <a:tabLst/>
              <a:defRPr/>
            </a:pPr>
            <a:r>
              <a:rPr lang="en-US" sz="1100" u="sng" dirty="0">
                <a:solidFill>
                  <a:srgbClr val="0000FF"/>
                </a:solidFill>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https://standards.aasl.org/wp-content/uploads/2017/11/AASL-Standards-Framework-for-Learners-pamphlet.pdf</a:t>
            </a:r>
            <a:endParaRPr lang="en-US" sz="1100" u="sng" dirty="0">
              <a:solidFill>
                <a:srgbClr val="0000FF"/>
              </a:solidFill>
              <a:ea typeface="Calibri" panose="020F0502020204030204" pitchFamily="34" charset="0"/>
              <a:cs typeface="Times New Roman" panose="02020603050405020304" pitchFamily="18" charset="0"/>
            </a:endParaRPr>
          </a:p>
          <a:p>
            <a:pPr fontAlgn="ctr"/>
            <a:endParaRPr lang="en-US" sz="1100" b="1" dirty="0">
              <a:solidFill>
                <a:srgbClr val="111111"/>
              </a:solidFill>
            </a:endParaRPr>
          </a:p>
          <a:p>
            <a:pPr marL="0" marR="0">
              <a:lnSpc>
                <a:spcPts val="2365"/>
              </a:lnSpc>
              <a:spcBef>
                <a:spcPts val="300"/>
              </a:spcBef>
              <a:spcAft>
                <a:spcPts val="0"/>
              </a:spcAft>
            </a:pPr>
            <a:r>
              <a:rPr kumimoji="0" lang="en-US" sz="2400" b="1" i="0" u="none" strike="noStrike" kern="1200" cap="none" spc="0" normalizeH="0" baseline="0" noProof="0" dirty="0">
                <a:ln>
                  <a:noFill/>
                </a:ln>
                <a:effectLst/>
                <a:uLnTx/>
                <a:uFillTx/>
                <a:latin typeface="Calibri" panose="020F0502020204030204"/>
                <a:ea typeface="Times New Roman" panose="02020603050405020304" pitchFamily="18" charset="0"/>
                <a:cs typeface="Times New Roman" panose="02020603050405020304" pitchFamily="18" charset="0"/>
              </a:rPr>
              <a:t>*</a:t>
            </a:r>
            <a:r>
              <a:rPr kumimoji="0" lang="en-US" sz="2000" b="1" i="0" u="none" strike="noStrike" kern="1200" cap="none" spc="0" normalizeH="0" baseline="0" noProof="0" dirty="0">
                <a:ln>
                  <a:noFill/>
                </a:ln>
                <a:solidFill>
                  <a:srgbClr val="FF0000"/>
                </a:solidFill>
                <a:effectLst/>
                <a:uLnTx/>
                <a:uFillTx/>
                <a:ea typeface="Times New Roman" panose="02020603050405020304" pitchFamily="18" charset="0"/>
                <a:cs typeface="Times New Roman" panose="02020603050405020304" pitchFamily="18" charset="0"/>
              </a:rPr>
              <a:t>this item can require more education intervention </a:t>
            </a:r>
            <a:endParaRPr kumimoji="0" lang="en-US" sz="2000" b="1"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endParaRPr>
          </a:p>
          <a:p>
            <a:pPr marL="0" marR="0">
              <a:lnSpc>
                <a:spcPts val="2365"/>
              </a:lnSpc>
              <a:spcBef>
                <a:spcPts val="300"/>
              </a:spcBef>
              <a:spcAft>
                <a:spcPts val="0"/>
              </a:spcAft>
            </a:pPr>
            <a:r>
              <a:rPr lang="en-US" sz="2400" b="1" u="sng" kern="0" spc="-75" dirty="0">
                <a:solidFill>
                  <a:srgbClr val="2F5496"/>
                </a:solidFill>
                <a:effectLst/>
                <a:ea typeface="Times New Roman" panose="02020603050405020304" pitchFamily="18" charset="0"/>
                <a:cs typeface="Times New Roman" panose="02020603050405020304" pitchFamily="18" charset="0"/>
                <a:hlinkClick r:id="rId4"/>
              </a:rPr>
              <a:t>Inquire, Curate, Explore: 5 Tips for the Under 10 Set</a:t>
            </a:r>
            <a:endParaRPr lang="en-US" sz="2400" b="1" kern="0" dirty="0">
              <a:solidFill>
                <a:srgbClr val="2F5496"/>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2000" cap="all" spc="75" dirty="0">
                <a:solidFill>
                  <a:srgbClr val="111111"/>
                </a:solidFill>
                <a:effectLst/>
                <a:ea typeface="Times New Roman" panose="02020603050405020304" pitchFamily="18" charset="0"/>
              </a:rPr>
              <a:t>Knowledge Quest: Journal of the American Assocation of school Librarians, BY </a:t>
            </a:r>
            <a:r>
              <a:rPr lang="en-US" sz="2000" u="sng" cap="all" spc="75" dirty="0">
                <a:solidFill>
                  <a:srgbClr val="1899CB"/>
                </a:solidFill>
                <a:effectLst/>
                <a:ea typeface="Times New Roman" panose="02020603050405020304" pitchFamily="18" charset="0"/>
                <a:hlinkClick r:id="rId5" tooltip="View all posts by Jennifer Sturge"/>
              </a:rPr>
              <a:t>JENNIFER STURGE</a:t>
            </a:r>
            <a:r>
              <a:rPr lang="en-US" sz="2000" cap="all" spc="75" dirty="0">
                <a:solidFill>
                  <a:srgbClr val="111111"/>
                </a:solidFill>
                <a:effectLst/>
                <a:ea typeface="Times New Roman" panose="02020603050405020304" pitchFamily="18" charset="0"/>
              </a:rPr>
              <a:t> </a:t>
            </a:r>
            <a:r>
              <a:rPr lang="en-US" sz="2000" i="1" cap="all" spc="75" dirty="0">
                <a:solidFill>
                  <a:srgbClr val="111111"/>
                </a:solidFill>
                <a:effectLst/>
                <a:ea typeface="Times New Roman" panose="02020603050405020304" pitchFamily="18" charset="0"/>
              </a:rPr>
              <a:t>on</a:t>
            </a:r>
            <a:r>
              <a:rPr lang="en-US" sz="2000" cap="all" spc="75" dirty="0">
                <a:solidFill>
                  <a:srgbClr val="111111"/>
                </a:solidFill>
                <a:effectLst/>
                <a:ea typeface="Times New Roman" panose="02020603050405020304" pitchFamily="18" charset="0"/>
              </a:rPr>
              <a:t> </a:t>
            </a:r>
            <a:r>
              <a:rPr lang="en-US" sz="2000" u="sng" cap="all" spc="75" dirty="0">
                <a:solidFill>
                  <a:srgbClr val="1899CB"/>
                </a:solidFill>
                <a:effectLst/>
                <a:ea typeface="Times New Roman" panose="02020603050405020304" pitchFamily="18" charset="0"/>
                <a:hlinkClick r:id="rId4" tooltip="8:00 am"/>
              </a:rPr>
              <a:t>10/08/2019</a:t>
            </a:r>
            <a:r>
              <a:rPr lang="en-US" sz="2000" cap="all" spc="75" dirty="0">
                <a:solidFill>
                  <a:srgbClr val="111111"/>
                </a:solidFill>
                <a:effectLst/>
                <a:ea typeface="Times New Roman" panose="02020603050405020304" pitchFamily="18" charset="0"/>
              </a:rPr>
              <a:t> </a:t>
            </a:r>
            <a:endParaRPr lang="en-US" sz="2000" dirty="0">
              <a:effectLst/>
              <a:ea typeface="Times New Roman" panose="02020603050405020304" pitchFamily="18" charset="0"/>
            </a:endParaRPr>
          </a:p>
          <a:p>
            <a:pPr fontAlgn="b"/>
            <a:endParaRPr lang="en-US" sz="2400" dirty="0">
              <a:solidFill>
                <a:srgbClr val="FF0000"/>
              </a:solidFill>
              <a:latin typeface="Roboto"/>
            </a:endParaRPr>
          </a:p>
          <a:p>
            <a:pPr fontAlgn="b"/>
            <a:endParaRPr lang="en-US" dirty="0">
              <a:solidFill>
                <a:srgbClr val="006621"/>
              </a:solidFill>
              <a:latin typeface="Roboto"/>
            </a:endParaRPr>
          </a:p>
          <a:p>
            <a:pPr marR="0" lvl="0" algn="l" defTabSz="457200" rtl="0" eaLnBrk="1" fontAlgn="auto" latinLnBrk="0" hangingPunct="1">
              <a:lnSpc>
                <a:spcPct val="107000"/>
              </a:lnSpc>
              <a:spcBef>
                <a:spcPts val="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1492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4C000-B33F-427B-8FBF-4A28F9975282}"/>
              </a:ext>
            </a:extLst>
          </p:cNvPr>
          <p:cNvSpPr txBox="1"/>
          <p:nvPr/>
        </p:nvSpPr>
        <p:spPr>
          <a:xfrm>
            <a:off x="171449" y="285751"/>
            <a:ext cx="11944351" cy="6888681"/>
          </a:xfrm>
          <a:prstGeom prst="rect">
            <a:avLst/>
          </a:prstGeom>
          <a:noFill/>
        </p:spPr>
        <p:txBody>
          <a:bodyPr wrap="square">
            <a:spAutoFit/>
          </a:bodyPr>
          <a:lstStyle/>
          <a:p>
            <a:pPr marR="0" lvl="0" algn="l" defTabSz="457200" rtl="0" eaLnBrk="1" fontAlgn="auto" latinLnBrk="0" hangingPunct="1">
              <a:lnSpc>
                <a:spcPct val="107000"/>
              </a:lnSpc>
              <a:spcBef>
                <a:spcPts val="0"/>
              </a:spcBef>
              <a:spcAft>
                <a:spcPts val="800"/>
              </a:spcAft>
              <a:buClrTx/>
              <a:buSzTx/>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6. Engage </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Demonstrate safe, legal, and ethical creating </a:t>
            </a:r>
            <a:r>
              <a:rPr kumimoji="0" lang="en-US" sz="240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and</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sharing </a:t>
            </a:r>
            <a:r>
              <a:rPr kumimoji="0" lang="en-US" sz="240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of</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knowledge products </a:t>
            </a:r>
          </a:p>
          <a:p>
            <a:pPr marR="0" lvl="0" algn="l" defTabSz="457200" rtl="0" eaLnBrk="1" fontAlgn="auto" latinLnBrk="0" hangingPunct="1">
              <a:lnSpc>
                <a:spcPct val="107000"/>
              </a:lnSpc>
              <a:spcBef>
                <a:spcPts val="0"/>
              </a:spcBef>
              <a:spcAft>
                <a:spcPts val="800"/>
              </a:spcAft>
              <a:buClrTx/>
              <a:buSzTx/>
              <a:tabLst/>
              <a:defRP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What is Engage?</a:t>
            </a:r>
          </a:p>
          <a:p>
            <a:r>
              <a:rPr lang="en-US" sz="2400" b="1" dirty="0">
                <a:effectLst/>
                <a:latin typeface="Calibri" panose="020F0502020204030204" pitchFamily="34" charset="0"/>
                <a:ea typeface="Calibri" panose="020F0502020204030204" pitchFamily="34" charset="0"/>
                <a:cs typeface="Times New Roman" panose="02020603050405020304" pitchFamily="18" charset="0"/>
              </a:rPr>
              <a:t>Create and share knowledge products safely, legally, and ethically both </a:t>
            </a:r>
            <a:r>
              <a:rPr kumimoji="0" lang="en-US" sz="2400" b="1" i="0" u="none" strike="noStrike" kern="1200" cap="none" spc="0" normalizeH="0" baseline="0" noProof="0" dirty="0">
                <a:ln>
                  <a:noFill/>
                </a:ln>
                <a:effectLst/>
                <a:uLnTx/>
                <a:uFillTx/>
                <a:ea typeface="Times New Roman" panose="02020603050405020304" pitchFamily="18" charset="0"/>
                <a:cs typeface="Times New Roman" panose="02020603050405020304" pitchFamily="18" charset="0"/>
              </a:rPr>
              <a:t>independentl</a:t>
            </a:r>
            <a:r>
              <a:rPr kumimoji="0" lang="en-US" sz="2400" b="0" i="0" u="none" strike="noStrike" kern="1200" cap="none" spc="0" normalizeH="0" baseline="0" noProof="0" dirty="0">
                <a:ln>
                  <a:noFill/>
                </a:ln>
                <a:effectLst/>
                <a:uLnTx/>
                <a:uFillTx/>
                <a:ea typeface="Times New Roman" panose="02020603050405020304" pitchFamily="18" charset="0"/>
                <a:cs typeface="Times New Roman" panose="02020603050405020304" pitchFamily="18" charset="0"/>
              </a:rPr>
              <a:t>y and while </a:t>
            </a:r>
            <a:r>
              <a:rPr kumimoji="0" lang="en-US" sz="2400" b="1" i="0" u="none" strike="noStrike" kern="1200" cap="none" spc="0" normalizeH="0" baseline="0" noProof="0" dirty="0">
                <a:ln>
                  <a:noFill/>
                </a:ln>
                <a:effectLst/>
                <a:uLnTx/>
                <a:uFillTx/>
                <a:ea typeface="Times New Roman" panose="02020603050405020304" pitchFamily="18" charset="0"/>
                <a:cs typeface="Times New Roman" panose="02020603050405020304" pitchFamily="18" charset="0"/>
              </a:rPr>
              <a:t>engaged</a:t>
            </a:r>
            <a:r>
              <a:rPr kumimoji="0" lang="en-US" sz="2400" b="0" i="0" u="none" strike="noStrike" kern="1200" cap="none" spc="0" normalizeH="0" baseline="0" noProof="0" dirty="0">
                <a:ln>
                  <a:noFill/>
                </a:ln>
                <a:effectLst/>
                <a:uLnTx/>
                <a:uFillTx/>
                <a:ea typeface="Times New Roman" panose="02020603050405020304" pitchFamily="18" charset="0"/>
                <a:cs typeface="Times New Roman" panose="02020603050405020304" pitchFamily="18" charset="0"/>
              </a:rPr>
              <a:t> in a learning </a:t>
            </a:r>
            <a:r>
              <a:rPr kumimoji="0" lang="en-US" sz="2400" b="1" i="0" u="none" strike="noStrike" kern="1200" cap="none" spc="0" normalizeH="0" baseline="0" noProof="0" dirty="0">
                <a:ln>
                  <a:noFill/>
                </a:ln>
                <a:effectLst/>
                <a:uLnTx/>
                <a:uFillTx/>
                <a:ea typeface="Times New Roman" panose="02020603050405020304" pitchFamily="18" charset="0"/>
                <a:cs typeface="Times New Roman" panose="02020603050405020304" pitchFamily="18" charset="0"/>
              </a:rPr>
              <a:t>community </a:t>
            </a:r>
            <a:r>
              <a:rPr kumimoji="0" lang="en-US" sz="2400" b="0" i="0" u="none" strike="noStrike" kern="1200" cap="none" spc="0" normalizeH="0" baseline="0" noProof="0" dirty="0">
                <a:ln>
                  <a:noFill/>
                </a:ln>
                <a:effectLst/>
                <a:uLnTx/>
                <a:uFillTx/>
                <a:ea typeface="Times New Roman" panose="02020603050405020304" pitchFamily="18" charset="0"/>
                <a:cs typeface="Times New Roman" panose="02020603050405020304" pitchFamily="18" charset="0"/>
              </a:rPr>
              <a:t>and an </a:t>
            </a:r>
            <a:r>
              <a:rPr kumimoji="0" lang="en-US" sz="2400" b="1" i="0" u="none" strike="noStrike" kern="1200" cap="none" spc="0" normalizeH="0" baseline="0" noProof="0" dirty="0">
                <a:ln>
                  <a:noFill/>
                </a:ln>
                <a:effectLst/>
                <a:uLnTx/>
                <a:uFillTx/>
                <a:ea typeface="Times New Roman" panose="02020603050405020304" pitchFamily="18" charset="0"/>
                <a:cs typeface="Times New Roman" panose="02020603050405020304" pitchFamily="18" charset="0"/>
              </a:rPr>
              <a:t>interconnected world</a:t>
            </a:r>
            <a:r>
              <a:rPr kumimoji="0" lang="en-US" sz="2400" b="0" i="0" u="none" strike="noStrike" kern="1200" cap="none" spc="0" normalizeH="0" baseline="0" noProof="0" dirty="0">
                <a:ln>
                  <a:noFill/>
                </a:ln>
                <a:effectLst/>
                <a:uLnTx/>
                <a:uFillTx/>
                <a:ea typeface="Times New Roman" panose="02020603050405020304" pitchFamily="18" charset="0"/>
                <a:cs typeface="Times New Roman" panose="02020603050405020304" pitchFamily="18" charset="0"/>
              </a:rPr>
              <a: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Focus on Digital Citizenship: </a:t>
            </a:r>
            <a:r>
              <a:rPr lang="en-US" sz="2400" dirty="0">
                <a:effectLst/>
                <a:latin typeface="Calibri" panose="020F0502020204030204" pitchFamily="34" charset="0"/>
                <a:ea typeface="Calibri" panose="020F0502020204030204" pitchFamily="34" charset="0"/>
                <a:cs typeface="Times New Roman" panose="02020603050405020304" pitchFamily="18" charset="0"/>
              </a:rPr>
              <a:t>continuously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developing norms </a:t>
            </a:r>
            <a:r>
              <a:rPr lang="en-US" sz="2400" dirty="0">
                <a:effectLst/>
                <a:latin typeface="Calibri" panose="020F0502020204030204" pitchFamily="34" charset="0"/>
                <a:ea typeface="Calibri" panose="020F0502020204030204" pitchFamily="34" charset="0"/>
                <a:cs typeface="Times New Roman" panose="02020603050405020304" pitchFamily="18" charset="0"/>
              </a:rPr>
              <a:t>of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appropriate, responsible, and empowered technology use.</a:t>
            </a:r>
          </a:p>
          <a:p>
            <a:pPr marR="0" lvl="0" algn="l" defTabSz="457200" rtl="0" eaLnBrk="1" fontAlgn="auto" latinLnBrk="0" hangingPunct="1">
              <a:lnSpc>
                <a:spcPct val="100000"/>
              </a:lnSpc>
              <a:spcBef>
                <a:spcPts val="0"/>
              </a:spcBef>
              <a:spcAft>
                <a:spcPts val="0"/>
              </a:spcAft>
              <a:buClrTx/>
              <a:buSzTx/>
              <a:tabLst/>
              <a:defRPr/>
            </a:pPr>
            <a:endParaRPr lang="en-US" sz="2400" b="1" u="sng" dirty="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b="1" dirty="0"/>
              <a:t>Nine Themes of Digital Citizenship</a:t>
            </a:r>
            <a:br>
              <a:rPr lang="en-US" sz="2400" dirty="0"/>
            </a:br>
            <a:r>
              <a:rPr lang="en-US" sz="2400" dirty="0">
                <a:effectLst/>
                <a:ea typeface="Calibri" panose="020F0502020204030204" pitchFamily="34" charset="0"/>
                <a:cs typeface="Times New Roman" panose="02020603050405020304" pitchFamily="18" charset="0"/>
              </a:rPr>
              <a:t>1.   </a:t>
            </a:r>
            <a:r>
              <a:rPr lang="en-US" sz="2400" b="1" dirty="0">
                <a:effectLst/>
                <a:ea typeface="Calibri" panose="020F0502020204030204" pitchFamily="34" charset="0"/>
                <a:cs typeface="Times New Roman" panose="02020603050405020304" pitchFamily="18" charset="0"/>
              </a:rPr>
              <a:t>Digital Access                                                               </a:t>
            </a:r>
            <a:r>
              <a:rPr lang="en-US" sz="2400" b="1" kern="1200" dirty="0">
                <a:solidFill>
                  <a:srgbClr val="505050"/>
                </a:solidFill>
                <a:effectLst/>
                <a:ea typeface="Times New Roman" panose="02020603050405020304" pitchFamily="18" charset="0"/>
                <a:cs typeface="Times New Roman" panose="02020603050405020304" pitchFamily="18" charset="0"/>
              </a:rPr>
              <a:t>6.   Digital Health and Welfare </a:t>
            </a:r>
            <a:endParaRPr lang="en-US" sz="2400" dirty="0">
              <a:effectLst/>
              <a:ea typeface="Calibri" panose="020F0502020204030204" pitchFamily="34" charset="0"/>
              <a:cs typeface="Times New Roman" panose="02020603050405020304" pitchFamily="18" charset="0"/>
            </a:endParaRPr>
          </a:p>
          <a:p>
            <a:pPr marL="0" marR="0">
              <a:lnSpc>
                <a:spcPct val="106000"/>
              </a:lnSpc>
              <a:spcBef>
                <a:spcPts val="0"/>
              </a:spcBef>
              <a:spcAft>
                <a:spcPts val="800"/>
              </a:spcAft>
            </a:pPr>
            <a:r>
              <a:rPr lang="en-US" sz="2400" b="1" kern="1200" dirty="0">
                <a:solidFill>
                  <a:srgbClr val="505050"/>
                </a:solidFill>
                <a:effectLst/>
                <a:ea typeface="Times New Roman" panose="02020603050405020304" pitchFamily="18" charset="0"/>
                <a:cs typeface="Times New Roman" panose="02020603050405020304" pitchFamily="18" charset="0"/>
              </a:rPr>
              <a:t>2.   Digital Commerce                                                        7.   Digital Law </a:t>
            </a:r>
            <a:br>
              <a:rPr lang="en-US" sz="2400" kern="1200" dirty="0">
                <a:solidFill>
                  <a:srgbClr val="000000"/>
                </a:solidFill>
                <a:effectLst/>
                <a:ea typeface="Times New Roman" panose="02020603050405020304" pitchFamily="18" charset="0"/>
                <a:cs typeface="Times New Roman" panose="02020603050405020304" pitchFamily="18" charset="0"/>
              </a:rPr>
            </a:br>
            <a:r>
              <a:rPr lang="en-US" sz="2400" b="1" kern="1200" dirty="0">
                <a:solidFill>
                  <a:srgbClr val="505050"/>
                </a:solidFill>
                <a:effectLst/>
                <a:ea typeface="Times New Roman" panose="02020603050405020304" pitchFamily="18" charset="0"/>
                <a:cs typeface="Times New Roman" panose="02020603050405020304" pitchFamily="18" charset="0"/>
              </a:rPr>
              <a:t>3.   Digital Communication and Collaboration             8.   Digital Rights and Responsibility </a:t>
            </a:r>
            <a:br>
              <a:rPr lang="en-US" sz="2400" kern="1200" dirty="0">
                <a:solidFill>
                  <a:srgbClr val="000000"/>
                </a:solidFill>
                <a:effectLst/>
                <a:ea typeface="Times New Roman" panose="02020603050405020304" pitchFamily="18" charset="0"/>
                <a:cs typeface="Times New Roman" panose="02020603050405020304" pitchFamily="18" charset="0"/>
              </a:rPr>
            </a:br>
            <a:r>
              <a:rPr lang="en-US" sz="2400" b="1" kern="1200" dirty="0">
                <a:solidFill>
                  <a:srgbClr val="505050"/>
                </a:solidFill>
                <a:effectLst/>
                <a:ea typeface="Times New Roman" panose="02020603050405020304" pitchFamily="18" charset="0"/>
                <a:cs typeface="Times New Roman" panose="02020603050405020304" pitchFamily="18" charset="0"/>
              </a:rPr>
              <a:t>4.   Digital Etiquette                                                           9.   Digital Security and Privacy</a:t>
            </a:r>
            <a:br>
              <a:rPr lang="en-US" sz="2400" kern="1200" dirty="0">
                <a:solidFill>
                  <a:srgbClr val="000000"/>
                </a:solidFill>
                <a:effectLst/>
                <a:ea typeface="Times New Roman" panose="02020603050405020304" pitchFamily="18" charset="0"/>
                <a:cs typeface="Times New Roman" panose="02020603050405020304" pitchFamily="18" charset="0"/>
              </a:rPr>
            </a:br>
            <a:r>
              <a:rPr lang="en-US" sz="2400" b="1" kern="1200" dirty="0">
                <a:solidFill>
                  <a:srgbClr val="505050"/>
                </a:solidFill>
                <a:effectLst/>
                <a:ea typeface="Times New Roman" panose="02020603050405020304" pitchFamily="18" charset="0"/>
                <a:cs typeface="Times New Roman" panose="02020603050405020304" pitchFamily="18" charset="0"/>
              </a:rPr>
              <a:t>5.   Digital Fluency </a:t>
            </a:r>
            <a:br>
              <a:rPr lang="en-US" dirty="0"/>
            </a:br>
            <a:r>
              <a:rPr lang="en-US" sz="1100" dirty="0">
                <a:hlinkClick r:id="rId2"/>
              </a:rPr>
              <a:t>https://www.digitalcitizenship.net/#:~:text=Digital%20Citizenship%20is%20a%20concept%20which%20helps%20teachers%2C,students%2Ftechnology%20users%20for%20a%20society%20full%20of%20technology.</a:t>
            </a:r>
            <a:endParaRPr lang="en-US" sz="1100" dirty="0"/>
          </a:p>
          <a:p>
            <a:pPr>
              <a:lnSpc>
                <a:spcPct val="106000"/>
              </a:lnSpc>
              <a:spcAft>
                <a:spcPts val="800"/>
              </a:spcAft>
            </a:pPr>
            <a:r>
              <a:rPr lang="en-US" sz="1600" b="1" dirty="0">
                <a:solidFill>
                  <a:prstClr val="black"/>
                </a:solidFill>
                <a:latin typeface="Calibri" panose="020F0502020204030204"/>
                <a:ea typeface="Calibri" panose="020F0502020204030204" pitchFamily="34" charset="0"/>
                <a:cs typeface="Times New Roman" panose="02020603050405020304" pitchFamily="18" charset="0"/>
              </a:rPr>
              <a:t>Next slide continues with </a:t>
            </a:r>
            <a:r>
              <a:rPr lang="en-US" sz="1600" b="1" u="sng" dirty="0">
                <a:solidFill>
                  <a:prstClr val="black"/>
                </a:solidFill>
                <a:latin typeface="Calibri" panose="020F0502020204030204"/>
                <a:ea typeface="Calibri" panose="020F0502020204030204" pitchFamily="34" charset="0"/>
                <a:cs typeface="Times New Roman" panose="02020603050405020304" pitchFamily="18" charset="0"/>
              </a:rPr>
              <a:t>Engage</a:t>
            </a:r>
            <a:r>
              <a:rPr lang="en-US" sz="1600" b="1" dirty="0">
                <a:solidFill>
                  <a:prstClr val="black"/>
                </a:solidFill>
                <a:latin typeface="Calibri" panose="020F0502020204030204"/>
                <a:ea typeface="Calibri" panose="020F0502020204030204" pitchFamily="34" charset="0"/>
                <a:cs typeface="Times New Roman" panose="02020603050405020304" pitchFamily="18" charset="0"/>
              </a:rPr>
              <a:t> with </a:t>
            </a:r>
            <a:r>
              <a:rPr lang="en-US" sz="1600" b="1" u="sng" dirty="0">
                <a:solidFill>
                  <a:prstClr val="black"/>
                </a:solidFill>
                <a:latin typeface="Calibri" panose="020F0502020204030204"/>
                <a:ea typeface="Calibri" panose="020F0502020204030204" pitchFamily="34" charset="0"/>
                <a:cs typeface="Times New Roman" panose="02020603050405020304" pitchFamily="18" charset="0"/>
              </a:rPr>
              <a:t>I’m a Digital Citizen</a:t>
            </a:r>
          </a:p>
          <a:p>
            <a:pPr marL="0" marR="0">
              <a:lnSpc>
                <a:spcPct val="106000"/>
              </a:lnSpc>
              <a:spcBef>
                <a:spcPts val="0"/>
              </a:spcBef>
              <a:spcAft>
                <a:spcPts val="800"/>
              </a:spcAft>
            </a:pPr>
            <a:endParaRPr lang="en-US" sz="1100" dirty="0"/>
          </a:p>
          <a:p>
            <a:pPr marR="0" lvl="0" algn="l" defTabSz="457200" rtl="0" eaLnBrk="1" fontAlgn="auto" latinLnBrk="0" hangingPunct="1">
              <a:lnSpc>
                <a:spcPct val="107000"/>
              </a:lnSpc>
              <a:spcBef>
                <a:spcPts val="0"/>
              </a:spcBef>
              <a:spcAft>
                <a:spcPts val="800"/>
              </a:spcAft>
              <a:buClrTx/>
              <a:buSzTx/>
              <a:tabLst/>
              <a:defRPr/>
            </a:pPr>
            <a:endParaRPr lang="en-US" sz="1100" b="1" dirty="0">
              <a:solidFill>
                <a:prstClr val="black"/>
              </a:solidFill>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0366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29817DE-57CF-423D-B7A9-0613452630DA}"/>
              </a:ext>
            </a:extLst>
          </p:cNvPr>
          <p:cNvPicPr>
            <a:picLocks noChangeAspect="1"/>
          </p:cNvPicPr>
          <p:nvPr/>
        </p:nvPicPr>
        <p:blipFill>
          <a:blip r:embed="rId2"/>
          <a:stretch>
            <a:fillRect/>
          </a:stretch>
        </p:blipFill>
        <p:spPr>
          <a:xfrm>
            <a:off x="3038474" y="140851"/>
            <a:ext cx="6029325" cy="6484108"/>
          </a:xfrm>
          <a:prstGeom prst="rect">
            <a:avLst/>
          </a:prstGeom>
        </p:spPr>
      </p:pic>
    </p:spTree>
    <p:extLst>
      <p:ext uri="{BB962C8B-B14F-4D97-AF65-F5344CB8AC3E}">
        <p14:creationId xmlns:p14="http://schemas.microsoft.com/office/powerpoint/2010/main" val="3282151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1353DC-D9FC-404D-908D-FB119F0191D1}"/>
              </a:ext>
            </a:extLst>
          </p:cNvPr>
          <p:cNvSpPr txBox="1"/>
          <p:nvPr/>
        </p:nvSpPr>
        <p:spPr>
          <a:xfrm>
            <a:off x="152400" y="1971675"/>
            <a:ext cx="11868150" cy="1877437"/>
          </a:xfrm>
          <a:prstGeom prst="rect">
            <a:avLst/>
          </a:prstGeom>
          <a:noFill/>
        </p:spPr>
        <p:txBody>
          <a:bodyPr wrap="square">
            <a:spAutoFit/>
          </a:bodyPr>
          <a:lstStyle/>
          <a:p>
            <a:pPr marR="0" lvl="0" algn="ctr" defTabSz="457200" rtl="0" eaLnBrk="1" fontAlgn="auto" latinLnBrk="0" hangingPunct="1">
              <a:lnSpc>
                <a:spcPct val="100000"/>
              </a:lnSpc>
              <a:spcBef>
                <a:spcPts val="0"/>
              </a:spcBef>
              <a:spcAft>
                <a:spcPts val="0"/>
              </a:spcAft>
              <a:buClrTx/>
              <a:buSzTx/>
              <a:tabLst/>
              <a:defRPr/>
            </a:pPr>
            <a:r>
              <a:rPr lang="en-US" sz="48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MSSA 2020</a:t>
            </a:r>
            <a:r>
              <a:rPr kumimoji="0" lang="en-US" sz="4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K-12 Library Standards Scope and Sequence </a:t>
            </a:r>
          </a:p>
          <a:p>
            <a:pPr marR="0" lvl="0" algn="ctr" defTabSz="457200" rtl="0" eaLnBrk="1" fontAlgn="auto" latinLnBrk="0" hangingPunct="1">
              <a:lnSpc>
                <a:spcPct val="100000"/>
              </a:lnSpc>
              <a:spcBef>
                <a:spcPts val="0"/>
              </a:spcBef>
              <a:spcAft>
                <a:spcPts val="0"/>
              </a:spcAft>
              <a:buClrTx/>
              <a:buSzTx/>
              <a:tabLst/>
              <a:defRPr/>
            </a:pPr>
            <a:r>
              <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Note: </a:t>
            </a:r>
            <a:r>
              <a:rPr lang="en-US" sz="2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Library Curriculum handout </a:t>
            </a:r>
            <a:r>
              <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contains the same information as above but not in chart form. </a:t>
            </a:r>
            <a:endParaRPr kumimoji="0" lang="en-US" sz="200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53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6A1F586-AED7-43BB-A523-494B2204BADF}"/>
              </a:ext>
            </a:extLst>
          </p:cNvPr>
          <p:cNvGraphicFramePr>
            <a:graphicFrameLocks noGrp="1"/>
          </p:cNvGraphicFramePr>
          <p:nvPr>
            <p:extLst>
              <p:ext uri="{D42A27DB-BD31-4B8C-83A1-F6EECF244321}">
                <p14:modId xmlns:p14="http://schemas.microsoft.com/office/powerpoint/2010/main" val="1446154115"/>
              </p:ext>
            </p:extLst>
          </p:nvPr>
        </p:nvGraphicFramePr>
        <p:xfrm>
          <a:off x="285750" y="361950"/>
          <a:ext cx="11620499" cy="5717032"/>
        </p:xfrm>
        <a:graphic>
          <a:graphicData uri="http://schemas.openxmlformats.org/drawingml/2006/table">
            <a:tbl>
              <a:tblPr firstRow="1" firstCol="1" bandRow="1"/>
              <a:tblGrid>
                <a:gridCol w="2317233">
                  <a:extLst>
                    <a:ext uri="{9D8B030D-6E8A-4147-A177-3AD203B41FA5}">
                      <a16:colId xmlns:a16="http://schemas.microsoft.com/office/drawing/2014/main" val="3799385399"/>
                    </a:ext>
                  </a:extLst>
                </a:gridCol>
                <a:gridCol w="1201529">
                  <a:extLst>
                    <a:ext uri="{9D8B030D-6E8A-4147-A177-3AD203B41FA5}">
                      <a16:colId xmlns:a16="http://schemas.microsoft.com/office/drawing/2014/main" val="2205709707"/>
                    </a:ext>
                  </a:extLst>
                </a:gridCol>
                <a:gridCol w="875398">
                  <a:extLst>
                    <a:ext uri="{9D8B030D-6E8A-4147-A177-3AD203B41FA5}">
                      <a16:colId xmlns:a16="http://schemas.microsoft.com/office/drawing/2014/main" val="2415560768"/>
                    </a:ext>
                  </a:extLst>
                </a:gridCol>
                <a:gridCol w="909729">
                  <a:extLst>
                    <a:ext uri="{9D8B030D-6E8A-4147-A177-3AD203B41FA5}">
                      <a16:colId xmlns:a16="http://schemas.microsoft.com/office/drawing/2014/main" val="2794156164"/>
                    </a:ext>
                  </a:extLst>
                </a:gridCol>
                <a:gridCol w="1064213">
                  <a:extLst>
                    <a:ext uri="{9D8B030D-6E8A-4147-A177-3AD203B41FA5}">
                      <a16:colId xmlns:a16="http://schemas.microsoft.com/office/drawing/2014/main" val="2655606160"/>
                    </a:ext>
                  </a:extLst>
                </a:gridCol>
                <a:gridCol w="961220">
                  <a:extLst>
                    <a:ext uri="{9D8B030D-6E8A-4147-A177-3AD203B41FA5}">
                      <a16:colId xmlns:a16="http://schemas.microsoft.com/office/drawing/2014/main" val="2823951847"/>
                    </a:ext>
                  </a:extLst>
                </a:gridCol>
                <a:gridCol w="1012718">
                  <a:extLst>
                    <a:ext uri="{9D8B030D-6E8A-4147-A177-3AD203B41FA5}">
                      <a16:colId xmlns:a16="http://schemas.microsoft.com/office/drawing/2014/main" val="3172929518"/>
                    </a:ext>
                  </a:extLst>
                </a:gridCol>
                <a:gridCol w="343294">
                  <a:extLst>
                    <a:ext uri="{9D8B030D-6E8A-4147-A177-3AD203B41FA5}">
                      <a16:colId xmlns:a16="http://schemas.microsoft.com/office/drawing/2014/main" val="1465747930"/>
                    </a:ext>
                  </a:extLst>
                </a:gridCol>
                <a:gridCol w="377620">
                  <a:extLst>
                    <a:ext uri="{9D8B030D-6E8A-4147-A177-3AD203B41FA5}">
                      <a16:colId xmlns:a16="http://schemas.microsoft.com/office/drawing/2014/main" val="1656551634"/>
                    </a:ext>
                  </a:extLst>
                </a:gridCol>
                <a:gridCol w="552041">
                  <a:extLst>
                    <a:ext uri="{9D8B030D-6E8A-4147-A177-3AD203B41FA5}">
                      <a16:colId xmlns:a16="http://schemas.microsoft.com/office/drawing/2014/main" val="1097791538"/>
                    </a:ext>
                  </a:extLst>
                </a:gridCol>
                <a:gridCol w="357691">
                  <a:extLst>
                    <a:ext uri="{9D8B030D-6E8A-4147-A177-3AD203B41FA5}">
                      <a16:colId xmlns:a16="http://schemas.microsoft.com/office/drawing/2014/main" val="1867237042"/>
                    </a:ext>
                  </a:extLst>
                </a:gridCol>
                <a:gridCol w="411952">
                  <a:extLst>
                    <a:ext uri="{9D8B030D-6E8A-4147-A177-3AD203B41FA5}">
                      <a16:colId xmlns:a16="http://schemas.microsoft.com/office/drawing/2014/main" val="3228044857"/>
                    </a:ext>
                  </a:extLst>
                </a:gridCol>
                <a:gridCol w="308967">
                  <a:extLst>
                    <a:ext uri="{9D8B030D-6E8A-4147-A177-3AD203B41FA5}">
                      <a16:colId xmlns:a16="http://schemas.microsoft.com/office/drawing/2014/main" val="2249127231"/>
                    </a:ext>
                  </a:extLst>
                </a:gridCol>
                <a:gridCol w="926894">
                  <a:extLst>
                    <a:ext uri="{9D8B030D-6E8A-4147-A177-3AD203B41FA5}">
                      <a16:colId xmlns:a16="http://schemas.microsoft.com/office/drawing/2014/main" val="2729931847"/>
                    </a:ext>
                  </a:extLst>
                </a:gridCol>
              </a:tblGrid>
              <a:tr h="466725">
                <a:tc>
                  <a:txBody>
                    <a:bodyPr/>
                    <a:lstStyle/>
                    <a:p>
                      <a:pPr marL="0" marR="0">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MSSA 2020 Montana Library Standard Scope &amp; Sequence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3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1957848168"/>
                  </a:ext>
                </a:extLst>
              </a:tr>
              <a:tr h="2940674">
                <a:tc>
                  <a:txBody>
                    <a:bodyPr/>
                    <a:lstStyle/>
                    <a:p>
                      <a:pPr marL="0" marR="0">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Inquire: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build new knowledge by inquiring, thinking critically, identifying problems, and developing strategies for solving problems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Form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simple, factual level questions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begin to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explore ways to answer them;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Ask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 wonder” questions</a:t>
                      </a:r>
                      <a:r>
                        <a:rPr lang="en-US"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about topic, question, or problem;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Form simple, factual level questions and begin to explore ways to answer them;          b. Ask “I wonder” questions about topic, question, or problem;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Generate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questions about a topic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and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select</a:t>
                      </a:r>
                      <a:r>
                        <a:rPr lang="en-US" sz="1600" b="1" u="non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focal question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explore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Ask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“why” questions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in-order-to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formulate</a:t>
                      </a:r>
                      <a:r>
                        <a:rPr lang="en-US" sz="1600" b="1" u="non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0" u="non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question about </a:t>
                      </a:r>
                      <a:r>
                        <a:rPr lang="en-US" sz="1600" b="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topic </a:t>
                      </a:r>
                      <a:endParaRPr lang="en-US" sz="16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Ask “why” questions in-order-to formulate a question about a topic        b.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Use an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inquiry process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to solve a problem </a:t>
                      </a:r>
                      <a:endPar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Ask “why” questions in order to formulate a question about a topic         b. Use an inquiry process to solve a problem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Write questions independently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based</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on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key</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ideas</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or</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areas of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focus</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Refine questions</a:t>
                      </a:r>
                      <a:r>
                        <a:rPr lang="en-US" sz="1600" b="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based</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on the type of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information needed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Reflect</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the end of an inquiry process</a:t>
                      </a:r>
                      <a:endPar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marL="0" marR="0">
                        <a:lnSpc>
                          <a:spcPct val="107000"/>
                        </a:lnSpc>
                        <a:spcBef>
                          <a:spcPts val="0"/>
                        </a:spcBef>
                        <a:spcAft>
                          <a:spcPts val="0"/>
                        </a:spcAft>
                      </a:pP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Formulate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and refine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essential questions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through reading, constructing hypotheses, research questions, and thesis statements                     b.</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Develop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question</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 that require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making connections between ideas and events </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and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systematically</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test</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hypothesis</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or</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validate</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thesis</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statement</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 Reflect at the end of an inquiry process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0374" marR="203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3529062"/>
                  </a:ext>
                </a:extLst>
              </a:tr>
            </a:tbl>
          </a:graphicData>
        </a:graphic>
      </p:graphicFrame>
    </p:spTree>
    <p:extLst>
      <p:ext uri="{BB962C8B-B14F-4D97-AF65-F5344CB8AC3E}">
        <p14:creationId xmlns:p14="http://schemas.microsoft.com/office/powerpoint/2010/main" val="174342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422335-6CBD-4359-BDA3-284A790F687C}"/>
              </a:ext>
            </a:extLst>
          </p:cNvPr>
          <p:cNvSpPr txBox="1"/>
          <p:nvPr/>
        </p:nvSpPr>
        <p:spPr>
          <a:xfrm>
            <a:off x="114300" y="76200"/>
            <a:ext cx="12001499" cy="6756273"/>
          </a:xfrm>
          <a:prstGeom prst="rect">
            <a:avLst/>
          </a:prstGeom>
          <a:noFill/>
        </p:spPr>
        <p:txBody>
          <a:bodyPr wrap="square">
            <a:spAutoFit/>
          </a:bodyPr>
          <a:lstStyle/>
          <a:p>
            <a:pPr marL="0" marR="0" algn="just">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2020 MSSA Library Standards Files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sz="2400" dirty="0">
                <a:effectLst/>
                <a:latin typeface="Calibri" panose="020F0502020204030204" pitchFamily="34" charset="0"/>
                <a:ea typeface="Calibri" panose="020F0502020204030204" pitchFamily="34" charset="0"/>
                <a:cs typeface="Times New Roman" panose="02020603050405020304" pitchFamily="18" charset="0"/>
              </a:rPr>
              <a:t> Award Winning Books &amp; Media Displayed at Workshops with Award, Dewey, Online &amp;</a:t>
            </a:r>
          </a:p>
          <a:p>
            <a:pPr marR="0" lvl="0" algn="l" defTabSz="457200" rtl="0" eaLnBrk="1" fontAlgn="auto" latinLnBrk="0" hangingPunct="1">
              <a:lnSpc>
                <a:spcPct val="100000"/>
              </a:lnSpc>
              <a:spcBef>
                <a:spcPts val="0"/>
              </a:spcBef>
              <a:spcAft>
                <a:spcPts val="0"/>
              </a:spcAft>
              <a:buClrTx/>
              <a:buSzTx/>
              <a:tabLst/>
              <a:defRPr/>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 Reading Level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Use for Recorded Award-Winning book presentation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457200" marR="0" lvl="0" indent="-457200">
              <a:lnSpc>
                <a:spcPct val="107000"/>
              </a:lnSpc>
              <a:spcBef>
                <a:spcPts val="0"/>
              </a:spcBef>
              <a:spcAft>
                <a:spcPts val="0"/>
              </a:spcAft>
              <a:buFont typeface="+mj-lt"/>
              <a:buAutoNum type="arabicPeriod" startAt="2"/>
            </a:pPr>
            <a:r>
              <a:rPr lang="en-US" sz="2400" dirty="0">
                <a:effectLst/>
                <a:latin typeface="Calibri" panose="020F0502020204030204" pitchFamily="34" charset="0"/>
                <a:ea typeface="Calibri" panose="020F0502020204030204" pitchFamily="34" charset="0"/>
                <a:cs typeface="Times New Roman" panose="02020603050405020304" pitchFamily="18" charset="0"/>
              </a:rPr>
              <a:t>Award </a:t>
            </a:r>
            <a:r>
              <a:rPr lang="en-US" sz="2400" dirty="0">
                <a:latin typeface="Calibri" panose="020F0502020204030204" pitchFamily="34" charset="0"/>
                <a:ea typeface="Calibri" panose="020F0502020204030204" pitchFamily="34" charset="0"/>
                <a:cs typeface="Times New Roman" panose="02020603050405020304" pitchFamily="18" charset="0"/>
              </a:rPr>
              <a:t>Winning Books, Media and Technology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0"/>
              </a:spcAft>
              <a:buFont typeface="+mj-lt"/>
              <a:buAutoNum type="arabicPeriod" startAt="2"/>
            </a:pPr>
            <a:r>
              <a:rPr lang="en-US" sz="2400" dirty="0">
                <a:effectLst/>
                <a:latin typeface="Calibri" panose="020F0502020204030204" pitchFamily="34" charset="0"/>
                <a:ea typeface="Calibri" panose="020F0502020204030204" pitchFamily="34" charset="0"/>
                <a:cs typeface="Times New Roman" panose="02020603050405020304" pitchFamily="18" charset="0"/>
              </a:rPr>
              <a:t>Blank and Complete Rubrics</a:t>
            </a:r>
          </a:p>
          <a:p>
            <a:pPr marL="457200" marR="0" lvl="0" indent="-457200">
              <a:lnSpc>
                <a:spcPct val="107000"/>
              </a:lnSpc>
              <a:spcBef>
                <a:spcPts val="0"/>
              </a:spcBef>
              <a:spcAft>
                <a:spcPts val="0"/>
              </a:spcAft>
              <a:buFont typeface="+mj-lt"/>
              <a:buAutoNum type="arabicPeriod" startAt="2"/>
            </a:pPr>
            <a:r>
              <a:rPr lang="en-US" sz="2400" dirty="0">
                <a:effectLst/>
                <a:latin typeface="Calibri" panose="020F0502020204030204" pitchFamily="34" charset="0"/>
                <a:ea typeface="Calibri" panose="020F0502020204030204" pitchFamily="34" charset="0"/>
                <a:cs typeface="Times New Roman" panose="02020603050405020304" pitchFamily="18" charset="0"/>
              </a:rPr>
              <a:t>Lessons and E-Resources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Lessons for each of the six standards and Scope and Sequence</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457200" marR="0" lvl="0" indent="-457200">
              <a:lnSpc>
                <a:spcPct val="107000"/>
              </a:lnSpc>
              <a:spcBef>
                <a:spcPts val="0"/>
              </a:spcBef>
              <a:spcAft>
                <a:spcPts val="0"/>
              </a:spcAft>
              <a:buFont typeface="+mj-lt"/>
              <a:buAutoNum type="arabicPeriod" startAt="2"/>
            </a:pP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Lessons and E-Resources Index</a:t>
            </a:r>
          </a:p>
          <a:p>
            <a:pPr marL="457200" marR="0" lvl="0" indent="-457200">
              <a:lnSpc>
                <a:spcPct val="107000"/>
              </a:lnSpc>
              <a:spcBef>
                <a:spcPts val="0"/>
              </a:spcBef>
              <a:spcAft>
                <a:spcPts val="0"/>
              </a:spcAft>
              <a:buFont typeface="+mj-lt"/>
              <a:buAutoNum type="arabicPeriod" startAt="2"/>
            </a:pPr>
            <a:r>
              <a:rPr lang="en-US" sz="2400" dirty="0">
                <a:effectLst/>
                <a:latin typeface="Calibri" panose="020F0502020204030204" pitchFamily="34" charset="0"/>
                <a:ea typeface="Calibri" panose="020F0502020204030204" pitchFamily="34" charset="0"/>
                <a:cs typeface="Times New Roman" panose="02020603050405020304" pitchFamily="18" charset="0"/>
              </a:rPr>
              <a:t>Library Automation Overview &amp; MSSA Survey</a:t>
            </a:r>
          </a:p>
          <a:p>
            <a:pPr marL="457200" marR="0" lvl="0" indent="-457200">
              <a:lnSpc>
                <a:spcPct val="107000"/>
              </a:lnSpc>
              <a:spcBef>
                <a:spcPts val="0"/>
              </a:spcBef>
              <a:spcAft>
                <a:spcPts val="0"/>
              </a:spcAft>
              <a:buFont typeface="+mj-lt"/>
              <a:buAutoNum type="arabicPeriod" startAt="2"/>
            </a:pP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Library Curriculum </a:t>
            </a:r>
          </a:p>
          <a:p>
            <a:pPr marL="457200" marR="0" lvl="0" indent="-457200">
              <a:lnSpc>
                <a:spcPct val="107000"/>
              </a:lnSpc>
              <a:spcBef>
                <a:spcPts val="0"/>
              </a:spcBef>
              <a:spcAft>
                <a:spcPts val="0"/>
              </a:spcAft>
              <a:buFont typeface="+mj-lt"/>
              <a:buAutoNum type="arabicPeriod" startAt="2"/>
            </a:pPr>
            <a:r>
              <a:rPr lang="en-US" sz="2400" dirty="0">
                <a:effectLst/>
                <a:latin typeface="Calibri" panose="020F0502020204030204" pitchFamily="34" charset="0"/>
                <a:ea typeface="Calibri" panose="020F0502020204030204" pitchFamily="34" charset="0"/>
                <a:cs typeface="Times New Roman" panose="02020603050405020304" pitchFamily="18" charset="0"/>
              </a:rPr>
              <a:t>Library Scope and Sequence</a:t>
            </a:r>
          </a:p>
          <a:p>
            <a:pPr marL="457200" marR="0" lvl="0" indent="-457200">
              <a:lnSpc>
                <a:spcPct val="107000"/>
              </a:lnSpc>
              <a:spcBef>
                <a:spcPts val="0"/>
              </a:spcBef>
              <a:spcAft>
                <a:spcPts val="0"/>
              </a:spcAft>
              <a:buFont typeface="+mj-lt"/>
              <a:buAutoNum type="arabicPeriod" startAt="2"/>
            </a:pP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Montana Draft K-12 Library Standards</a:t>
            </a:r>
            <a:r>
              <a:rPr lang="en-US" sz="2400" dirty="0">
                <a:effectLst/>
                <a:latin typeface="Calibri" panose="020F0502020204030204" pitchFamily="34" charset="0"/>
                <a:ea typeface="Calibri" panose="020F0502020204030204" pitchFamily="34" charset="0"/>
                <a:cs typeface="Times New Roman" panose="02020603050405020304" pitchFamily="18" charset="0"/>
              </a:rPr>
              <a:t> (&amp;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Relation to the National K-12Library Standards</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457200" marR="0" lvl="0" indent="-457200">
              <a:lnSpc>
                <a:spcPct val="107000"/>
              </a:lnSpc>
              <a:spcBef>
                <a:spcPts val="0"/>
              </a:spcBef>
              <a:spcAft>
                <a:spcPts val="0"/>
              </a:spcAft>
              <a:buFont typeface="+mj-lt"/>
              <a:buAutoNum type="arabicPeriod" startAt="2"/>
            </a:pPr>
            <a:r>
              <a:rPr lang="en-US" sz="2400" dirty="0">
                <a:effectLst/>
                <a:latin typeface="Calibri" panose="020F0502020204030204" pitchFamily="34" charset="0"/>
                <a:ea typeface="Calibri" panose="020F0502020204030204" pitchFamily="34" charset="0"/>
                <a:cs typeface="Times New Roman" panose="02020603050405020304" pitchFamily="18" charset="0"/>
              </a:rPr>
              <a:t>Library Standards Power Point</a:t>
            </a:r>
          </a:p>
          <a:p>
            <a:pPr marL="457200" marR="0" lvl="0" indent="-457200">
              <a:lnSpc>
                <a:spcPct val="107000"/>
              </a:lnSpc>
              <a:spcBef>
                <a:spcPts val="0"/>
              </a:spcBef>
              <a:spcAft>
                <a:spcPts val="800"/>
              </a:spcAft>
              <a:buFont typeface="+mj-lt"/>
              <a:buAutoNum type="arabicPeriod" startAt="2"/>
            </a:pP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NDSL De-Selection Policy and Weeding Guidelines </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Use for Online Weeding Activity</a:t>
            </a:r>
            <a:r>
              <a:rPr lang="en-US" sz="2400" dirty="0">
                <a:latin typeface="Calibri" panose="020F0502020204030204" pitchFamily="34" charset="0"/>
                <a:ea typeface="Calibri" panose="020F0502020204030204" pitchFamily="34" charset="0"/>
                <a:cs typeface="Times New Roman" panose="02020603050405020304" pitchFamily="18" charset="0"/>
              </a:rPr>
              <a:t>)</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R="0" lvl="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Items in </a:t>
            </a:r>
            <a:r>
              <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red </a:t>
            </a:r>
            <a:r>
              <a:rPr lang="en-US" sz="2400" dirty="0">
                <a:latin typeface="Calibri" panose="020F0502020204030204" pitchFamily="34" charset="0"/>
                <a:ea typeface="Calibri" panose="020F0502020204030204" pitchFamily="34" charset="0"/>
                <a:cs typeface="Times New Roman" panose="02020603050405020304" pitchFamily="18" charset="0"/>
              </a:rPr>
              <a:t>are workshop </a:t>
            </a:r>
            <a:r>
              <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handouts</a:t>
            </a:r>
            <a:r>
              <a:rPr lang="en-US" sz="2400" dirty="0">
                <a:latin typeface="Calibri" panose="020F0502020204030204" pitchFamily="34" charset="0"/>
                <a:ea typeface="Calibri" panose="020F0502020204030204" pitchFamily="34" charset="0"/>
                <a:cs typeface="Times New Roman" panose="02020603050405020304" pitchFamily="18" charset="0"/>
              </a:rPr>
              <a:t>, the </a:t>
            </a:r>
            <a:r>
              <a:rPr lang="en-US" sz="2400" b="1" dirty="0">
                <a:latin typeface="Calibri" panose="020F0502020204030204" pitchFamily="34" charset="0"/>
                <a:ea typeface="Calibri" panose="020F0502020204030204" pitchFamily="34" charset="0"/>
                <a:cs typeface="Times New Roman" panose="02020603050405020304" pitchFamily="18" charset="0"/>
              </a:rPr>
              <a:t>other files </a:t>
            </a:r>
            <a:r>
              <a:rPr lang="en-US" sz="2400" dirty="0">
                <a:latin typeface="Calibri" panose="020F0502020204030204" pitchFamily="34" charset="0"/>
                <a:ea typeface="Calibri" panose="020F0502020204030204" pitchFamily="34" charset="0"/>
                <a:cs typeface="Times New Roman" panose="02020603050405020304" pitchFamily="18" charset="0"/>
              </a:rPr>
              <a:t>are </a:t>
            </a:r>
            <a:r>
              <a:rPr lang="en-US" sz="2400" b="1" dirty="0">
                <a:latin typeface="Calibri" panose="020F0502020204030204" pitchFamily="34" charset="0"/>
                <a:ea typeface="Calibri" panose="020F0502020204030204" pitchFamily="34" charset="0"/>
                <a:cs typeface="Times New Roman" panose="02020603050405020304" pitchFamily="18" charset="0"/>
              </a:rPr>
              <a:t>additional workshop information</a:t>
            </a:r>
          </a:p>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11 above items can be found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by clicking on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hlinkClick r:id="rId2"/>
              </a:rPr>
              <a:t>2020 Montana K-12 Library Standards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0002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EDB4B70-487B-47B8-A33C-7F4DD620279E}"/>
              </a:ext>
            </a:extLst>
          </p:cNvPr>
          <p:cNvGraphicFramePr>
            <a:graphicFrameLocks noGrp="1"/>
          </p:cNvGraphicFramePr>
          <p:nvPr>
            <p:extLst>
              <p:ext uri="{D42A27DB-BD31-4B8C-83A1-F6EECF244321}">
                <p14:modId xmlns:p14="http://schemas.microsoft.com/office/powerpoint/2010/main" val="74458401"/>
              </p:ext>
            </p:extLst>
          </p:nvPr>
        </p:nvGraphicFramePr>
        <p:xfrm>
          <a:off x="209550" y="114300"/>
          <a:ext cx="11639550" cy="6499797"/>
        </p:xfrm>
        <a:graphic>
          <a:graphicData uri="http://schemas.openxmlformats.org/drawingml/2006/table">
            <a:tbl>
              <a:tblPr firstRow="1" firstCol="1" bandRow="1"/>
              <a:tblGrid>
                <a:gridCol w="1733550">
                  <a:extLst>
                    <a:ext uri="{9D8B030D-6E8A-4147-A177-3AD203B41FA5}">
                      <a16:colId xmlns:a16="http://schemas.microsoft.com/office/drawing/2014/main" val="3051204188"/>
                    </a:ext>
                  </a:extLst>
                </a:gridCol>
                <a:gridCol w="1257300">
                  <a:extLst>
                    <a:ext uri="{9D8B030D-6E8A-4147-A177-3AD203B41FA5}">
                      <a16:colId xmlns:a16="http://schemas.microsoft.com/office/drawing/2014/main" val="2192582379"/>
                    </a:ext>
                  </a:extLst>
                </a:gridCol>
                <a:gridCol w="1019175">
                  <a:extLst>
                    <a:ext uri="{9D8B030D-6E8A-4147-A177-3AD203B41FA5}">
                      <a16:colId xmlns:a16="http://schemas.microsoft.com/office/drawing/2014/main" val="3358543384"/>
                    </a:ext>
                  </a:extLst>
                </a:gridCol>
                <a:gridCol w="962025">
                  <a:extLst>
                    <a:ext uri="{9D8B030D-6E8A-4147-A177-3AD203B41FA5}">
                      <a16:colId xmlns:a16="http://schemas.microsoft.com/office/drawing/2014/main" val="3283429876"/>
                    </a:ext>
                  </a:extLst>
                </a:gridCol>
                <a:gridCol w="1133475">
                  <a:extLst>
                    <a:ext uri="{9D8B030D-6E8A-4147-A177-3AD203B41FA5}">
                      <a16:colId xmlns:a16="http://schemas.microsoft.com/office/drawing/2014/main" val="3720462439"/>
                    </a:ext>
                  </a:extLst>
                </a:gridCol>
                <a:gridCol w="1247775">
                  <a:extLst>
                    <a:ext uri="{9D8B030D-6E8A-4147-A177-3AD203B41FA5}">
                      <a16:colId xmlns:a16="http://schemas.microsoft.com/office/drawing/2014/main" val="4072248999"/>
                    </a:ext>
                  </a:extLst>
                </a:gridCol>
                <a:gridCol w="990600">
                  <a:extLst>
                    <a:ext uri="{9D8B030D-6E8A-4147-A177-3AD203B41FA5}">
                      <a16:colId xmlns:a16="http://schemas.microsoft.com/office/drawing/2014/main" val="1489936800"/>
                    </a:ext>
                  </a:extLst>
                </a:gridCol>
                <a:gridCol w="355675">
                  <a:extLst>
                    <a:ext uri="{9D8B030D-6E8A-4147-A177-3AD203B41FA5}">
                      <a16:colId xmlns:a16="http://schemas.microsoft.com/office/drawing/2014/main" val="4243697162"/>
                    </a:ext>
                  </a:extLst>
                </a:gridCol>
                <a:gridCol w="378243">
                  <a:extLst>
                    <a:ext uri="{9D8B030D-6E8A-4147-A177-3AD203B41FA5}">
                      <a16:colId xmlns:a16="http://schemas.microsoft.com/office/drawing/2014/main" val="986999074"/>
                    </a:ext>
                  </a:extLst>
                </a:gridCol>
                <a:gridCol w="498592">
                  <a:extLst>
                    <a:ext uri="{9D8B030D-6E8A-4147-A177-3AD203B41FA5}">
                      <a16:colId xmlns:a16="http://schemas.microsoft.com/office/drawing/2014/main" val="659854912"/>
                    </a:ext>
                  </a:extLst>
                </a:gridCol>
                <a:gridCol w="412628">
                  <a:extLst>
                    <a:ext uri="{9D8B030D-6E8A-4147-A177-3AD203B41FA5}">
                      <a16:colId xmlns:a16="http://schemas.microsoft.com/office/drawing/2014/main" val="721034468"/>
                    </a:ext>
                  </a:extLst>
                </a:gridCol>
                <a:gridCol w="412628">
                  <a:extLst>
                    <a:ext uri="{9D8B030D-6E8A-4147-A177-3AD203B41FA5}">
                      <a16:colId xmlns:a16="http://schemas.microsoft.com/office/drawing/2014/main" val="1710443760"/>
                    </a:ext>
                  </a:extLst>
                </a:gridCol>
                <a:gridCol w="309471">
                  <a:extLst>
                    <a:ext uri="{9D8B030D-6E8A-4147-A177-3AD203B41FA5}">
                      <a16:colId xmlns:a16="http://schemas.microsoft.com/office/drawing/2014/main" val="1319757062"/>
                    </a:ext>
                  </a:extLst>
                </a:gridCol>
                <a:gridCol w="928413">
                  <a:extLst>
                    <a:ext uri="{9D8B030D-6E8A-4147-A177-3AD203B41FA5}">
                      <a16:colId xmlns:a16="http://schemas.microsoft.com/office/drawing/2014/main" val="2624581734"/>
                    </a:ext>
                  </a:extLst>
                </a:gridCol>
              </a:tblGrid>
              <a:tr h="356566">
                <a:tc>
                  <a:txBody>
                    <a:bodyPr/>
                    <a:lstStyle/>
                    <a:p>
                      <a:pPr marL="0" marR="0">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MSSA 2020 Montana Library Standard Scope &amp; Sequence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48001347"/>
                  </a:ext>
                </a:extLst>
              </a:tr>
              <a:tr h="3491534">
                <a:tc>
                  <a:txBody>
                    <a:bodyPr/>
                    <a:lstStyle/>
                    <a:p>
                      <a:pPr marL="0" marR="0">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Include: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demonstrate an understanding of and commitment to inclusiveness and respect for diversity in the learning community,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including the distinct and unique cultural heritage of American Indians</a:t>
                      </a:r>
                      <a:r>
                        <a:rPr lang="en-US" sz="16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Share knowledge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and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ideas</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with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others</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through discussion and listening.                                             b.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Formulate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questions related to content presented </a:t>
                      </a:r>
                      <a:r>
                        <a:rPr lang="en-US" sz="1600" b="1" u="non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by</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others </a:t>
                      </a:r>
                      <a:endParaRPr lang="en-US" sz="16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Share knowledge and ideas with others through discussion and listening.                                             </a:t>
                      </a:r>
                    </a:p>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Formulate questions related to content presented by others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Share knowledge and ideas with others through discussion and listening.                                             b. Formulate questions related to content presented by others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Articulate</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and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identify</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one’s own place in the global community</a:t>
                      </a:r>
                      <a:r>
                        <a:rPr lang="en-US" sz="16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respect others’ cultural identities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Explore sources written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by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authors</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with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diverse</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backgrounds</a:t>
                      </a:r>
                      <a:endParaRPr lang="en-US" sz="16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Articulate and identify one’s own place in the global community and respect others’ cultural identities      b. Explore sources written by authors with diverse backgrounds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Articulate and identify one’s own place in the global community and respect others’ cultural identities       b. Identify sources written by authors with diverse backgrounds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600" dirty="0">
                          <a:solidFill>
                            <a:srgbClr val="FF0000"/>
                          </a:solidFill>
                          <a:effectLst/>
                          <a:latin typeface="Calibri" panose="020F0502020204030204" pitchFamily="34" charset="0"/>
                          <a:ea typeface="Times New Roman" panose="02020603050405020304" pitchFamily="18" charset="0"/>
                        </a:rPr>
                        <a:t>a. </a:t>
                      </a:r>
                      <a:r>
                        <a:rPr lang="en-US" sz="1600" b="1" u="sng" dirty="0">
                          <a:solidFill>
                            <a:srgbClr val="FF0000"/>
                          </a:solidFill>
                          <a:effectLst/>
                          <a:latin typeface="Calibri" panose="020F0502020204030204" pitchFamily="34" charset="0"/>
                          <a:ea typeface="Times New Roman" panose="02020603050405020304" pitchFamily="18" charset="0"/>
                        </a:rPr>
                        <a:t>Evaluate</a:t>
                      </a:r>
                      <a:r>
                        <a:rPr lang="en-US" sz="1600" b="1" dirty="0">
                          <a:solidFill>
                            <a:srgbClr val="FF0000"/>
                          </a:solidFill>
                          <a:effectLst/>
                          <a:latin typeface="Calibri" panose="020F0502020204030204" pitchFamily="34" charset="0"/>
                          <a:ea typeface="Times New Roman" panose="02020603050405020304" pitchFamily="18" charset="0"/>
                        </a:rPr>
                        <a:t> </a:t>
                      </a:r>
                      <a:r>
                        <a:rPr lang="en-US" sz="1600" b="1" u="sng" dirty="0">
                          <a:solidFill>
                            <a:srgbClr val="FF0000"/>
                          </a:solidFill>
                          <a:effectLst/>
                          <a:latin typeface="Calibri" panose="020F0502020204030204" pitchFamily="34" charset="0"/>
                          <a:ea typeface="Times New Roman" panose="02020603050405020304" pitchFamily="18" charset="0"/>
                        </a:rPr>
                        <a:t>resources</a:t>
                      </a:r>
                      <a:r>
                        <a:rPr lang="en-US" sz="1600" b="1" dirty="0">
                          <a:solidFill>
                            <a:srgbClr val="FF0000"/>
                          </a:solidFill>
                          <a:effectLst/>
                          <a:latin typeface="Calibri" panose="020F0502020204030204" pitchFamily="34" charset="0"/>
                          <a:ea typeface="Times New Roman" panose="02020603050405020304" pitchFamily="18" charset="0"/>
                        </a:rPr>
                        <a:t> for </a:t>
                      </a:r>
                      <a:r>
                        <a:rPr lang="en-US" sz="1600" b="1" u="sng" dirty="0">
                          <a:solidFill>
                            <a:srgbClr val="FF0000"/>
                          </a:solidFill>
                          <a:effectLst/>
                          <a:latin typeface="Calibri" panose="020F0502020204030204" pitchFamily="34" charset="0"/>
                          <a:ea typeface="Times New Roman" panose="02020603050405020304" pitchFamily="18" charset="0"/>
                        </a:rPr>
                        <a:t>relevance, currency, authority, and bias </a:t>
                      </a:r>
                      <a:r>
                        <a:rPr lang="en-US" sz="1600" u="sng" dirty="0">
                          <a:solidFill>
                            <a:srgbClr val="FF0000"/>
                          </a:solidFill>
                          <a:effectLst/>
                          <a:latin typeface="Calibri" panose="020F0502020204030204" pitchFamily="34" charset="0"/>
                          <a:ea typeface="Times New Roman" panose="02020603050405020304" pitchFamily="18" charset="0"/>
                        </a:rPr>
                        <a:t>including</a:t>
                      </a:r>
                      <a:r>
                        <a:rPr lang="en-US" sz="1600" dirty="0">
                          <a:solidFill>
                            <a:srgbClr val="FF0000"/>
                          </a:solidFill>
                          <a:effectLst/>
                          <a:latin typeface="Calibri" panose="020F0502020204030204" pitchFamily="34" charset="0"/>
                          <a:ea typeface="Times New Roman" panose="02020603050405020304" pitchFamily="18" charset="0"/>
                        </a:rPr>
                        <a:t> </a:t>
                      </a:r>
                      <a:r>
                        <a:rPr lang="en-US" sz="1600" dirty="0">
                          <a:solidFill>
                            <a:schemeClr val="tx1"/>
                          </a:solidFill>
                          <a:effectLst/>
                          <a:latin typeface="Calibri" panose="020F0502020204030204" pitchFamily="34" charset="0"/>
                          <a:ea typeface="Times New Roman" panose="02020603050405020304" pitchFamily="18" charset="0"/>
                        </a:rPr>
                        <a:t>those by and about </a:t>
                      </a:r>
                      <a:r>
                        <a:rPr lang="en-US" sz="1600" b="1" u="sng" dirty="0">
                          <a:solidFill>
                            <a:srgbClr val="FF0000"/>
                          </a:solidFill>
                          <a:effectLst/>
                          <a:latin typeface="Calibri" panose="020F0502020204030204" pitchFamily="34" charset="0"/>
                          <a:ea typeface="Times New Roman" panose="02020603050405020304" pitchFamily="18" charset="0"/>
                        </a:rPr>
                        <a:t>tribes in Montana               </a:t>
                      </a:r>
                      <a:r>
                        <a:rPr lang="en-US" sz="1600" dirty="0">
                          <a:solidFill>
                            <a:schemeClr val="tx1"/>
                          </a:solidFill>
                          <a:effectLst/>
                          <a:latin typeface="Calibri" panose="020F0502020204030204" pitchFamily="34" charset="0"/>
                          <a:ea typeface="Times New Roman" panose="02020603050405020304" pitchFamily="18" charset="0"/>
                        </a:rPr>
                        <a:t>b. </a:t>
                      </a:r>
                      <a:r>
                        <a:rPr lang="en-US" sz="1600" b="1" u="sng" dirty="0">
                          <a:solidFill>
                            <a:srgbClr val="FF0000"/>
                          </a:solidFill>
                          <a:effectLst/>
                          <a:latin typeface="Calibri" panose="020F0502020204030204" pitchFamily="34" charset="0"/>
                          <a:ea typeface="Times New Roman" panose="02020603050405020304" pitchFamily="18" charset="0"/>
                        </a:rPr>
                        <a:t>Seek more than one point of view </a:t>
                      </a:r>
                      <a:r>
                        <a:rPr lang="en-US" sz="1600" dirty="0">
                          <a:solidFill>
                            <a:srgbClr val="FF0000"/>
                          </a:solidFill>
                          <a:effectLst/>
                          <a:latin typeface="Calibri" panose="020F0502020204030204" pitchFamily="34" charset="0"/>
                          <a:ea typeface="Times New Roman" panose="02020603050405020304" pitchFamily="18" charset="0"/>
                        </a:rPr>
                        <a:t>by </a:t>
                      </a:r>
                      <a:r>
                        <a:rPr lang="en-US" sz="1600" b="1" dirty="0">
                          <a:solidFill>
                            <a:srgbClr val="FF0000"/>
                          </a:solidFill>
                          <a:effectLst/>
                          <a:latin typeface="Calibri" panose="020F0502020204030204" pitchFamily="34" charset="0"/>
                          <a:ea typeface="Times New Roman" panose="02020603050405020304" pitchFamily="18" charset="0"/>
                        </a:rPr>
                        <a:t>using </a:t>
                      </a:r>
                      <a:r>
                        <a:rPr lang="en-US" sz="1600" b="1" u="sng" dirty="0">
                          <a:solidFill>
                            <a:srgbClr val="FF0000"/>
                          </a:solidFill>
                          <a:effectLst/>
                          <a:latin typeface="Calibri" panose="020F0502020204030204" pitchFamily="34" charset="0"/>
                          <a:ea typeface="Times New Roman" panose="02020603050405020304" pitchFamily="18" charset="0"/>
                        </a:rPr>
                        <a:t>diverse sources</a:t>
                      </a:r>
                      <a:endParaRPr lang="en-US" sz="16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 Evaluate resources for accuracy, relevance, authority, detail, currency, and bias including those by and about tribes in Montana                             b. Seek more than one point of view by using diverse sources                                       c. </a:t>
                      </a:r>
                      <a:r>
                        <a:rPr lang="en-US" sz="16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Identify the impact of personal background and bias </a:t>
                      </a:r>
                      <a:r>
                        <a:rPr lang="en-US" sz="1600" dirty="0">
                          <a:effectLst/>
                          <a:latin typeface="Calibri" panose="020F0502020204030204" pitchFamily="34" charset="0"/>
                          <a:ea typeface="Calibri" panose="020F0502020204030204" pitchFamily="34" charset="0"/>
                          <a:cs typeface="Times New Roman" panose="02020603050405020304" pitchFamily="18" charset="0"/>
                        </a:rPr>
                        <a:t>on research projects and inquiry processes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331954047"/>
                  </a:ext>
                </a:extLst>
              </a:tr>
            </a:tbl>
          </a:graphicData>
        </a:graphic>
      </p:graphicFrame>
    </p:spTree>
    <p:extLst>
      <p:ext uri="{BB962C8B-B14F-4D97-AF65-F5344CB8AC3E}">
        <p14:creationId xmlns:p14="http://schemas.microsoft.com/office/powerpoint/2010/main" val="161203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9D7AF91-1E5D-4526-B162-57BA0B411091}"/>
              </a:ext>
            </a:extLst>
          </p:cNvPr>
          <p:cNvGraphicFramePr>
            <a:graphicFrameLocks noGrp="1"/>
          </p:cNvGraphicFramePr>
          <p:nvPr>
            <p:extLst>
              <p:ext uri="{D42A27DB-BD31-4B8C-83A1-F6EECF244321}">
                <p14:modId xmlns:p14="http://schemas.microsoft.com/office/powerpoint/2010/main" val="4074317470"/>
              </p:ext>
            </p:extLst>
          </p:nvPr>
        </p:nvGraphicFramePr>
        <p:xfrm>
          <a:off x="152400" y="474472"/>
          <a:ext cx="11810999" cy="5851462"/>
        </p:xfrm>
        <a:graphic>
          <a:graphicData uri="http://schemas.openxmlformats.org/drawingml/2006/table">
            <a:tbl>
              <a:tblPr firstRow="1" firstCol="1" bandRow="1"/>
              <a:tblGrid>
                <a:gridCol w="1952625">
                  <a:extLst>
                    <a:ext uri="{9D8B030D-6E8A-4147-A177-3AD203B41FA5}">
                      <a16:colId xmlns:a16="http://schemas.microsoft.com/office/drawing/2014/main" val="2015635715"/>
                    </a:ext>
                  </a:extLst>
                </a:gridCol>
                <a:gridCol w="1190625">
                  <a:extLst>
                    <a:ext uri="{9D8B030D-6E8A-4147-A177-3AD203B41FA5}">
                      <a16:colId xmlns:a16="http://schemas.microsoft.com/office/drawing/2014/main" val="1247941514"/>
                    </a:ext>
                  </a:extLst>
                </a:gridCol>
                <a:gridCol w="1019175">
                  <a:extLst>
                    <a:ext uri="{9D8B030D-6E8A-4147-A177-3AD203B41FA5}">
                      <a16:colId xmlns:a16="http://schemas.microsoft.com/office/drawing/2014/main" val="2760354556"/>
                    </a:ext>
                  </a:extLst>
                </a:gridCol>
                <a:gridCol w="1038225">
                  <a:extLst>
                    <a:ext uri="{9D8B030D-6E8A-4147-A177-3AD203B41FA5}">
                      <a16:colId xmlns:a16="http://schemas.microsoft.com/office/drawing/2014/main" val="875901891"/>
                    </a:ext>
                  </a:extLst>
                </a:gridCol>
                <a:gridCol w="1076325">
                  <a:extLst>
                    <a:ext uri="{9D8B030D-6E8A-4147-A177-3AD203B41FA5}">
                      <a16:colId xmlns:a16="http://schemas.microsoft.com/office/drawing/2014/main" val="1131425183"/>
                    </a:ext>
                  </a:extLst>
                </a:gridCol>
                <a:gridCol w="1133475">
                  <a:extLst>
                    <a:ext uri="{9D8B030D-6E8A-4147-A177-3AD203B41FA5}">
                      <a16:colId xmlns:a16="http://schemas.microsoft.com/office/drawing/2014/main" val="1091724460"/>
                    </a:ext>
                  </a:extLst>
                </a:gridCol>
                <a:gridCol w="1085850">
                  <a:extLst>
                    <a:ext uri="{9D8B030D-6E8A-4147-A177-3AD203B41FA5}">
                      <a16:colId xmlns:a16="http://schemas.microsoft.com/office/drawing/2014/main" val="2523159142"/>
                    </a:ext>
                  </a:extLst>
                </a:gridCol>
                <a:gridCol w="331419">
                  <a:extLst>
                    <a:ext uri="{9D8B030D-6E8A-4147-A177-3AD203B41FA5}">
                      <a16:colId xmlns:a16="http://schemas.microsoft.com/office/drawing/2014/main" val="699645634"/>
                    </a:ext>
                  </a:extLst>
                </a:gridCol>
                <a:gridCol w="383815">
                  <a:extLst>
                    <a:ext uri="{9D8B030D-6E8A-4147-A177-3AD203B41FA5}">
                      <a16:colId xmlns:a16="http://schemas.microsoft.com/office/drawing/2014/main" val="612818815"/>
                    </a:ext>
                  </a:extLst>
                </a:gridCol>
                <a:gridCol w="505936">
                  <a:extLst>
                    <a:ext uri="{9D8B030D-6E8A-4147-A177-3AD203B41FA5}">
                      <a16:colId xmlns:a16="http://schemas.microsoft.com/office/drawing/2014/main" val="173009255"/>
                    </a:ext>
                  </a:extLst>
                </a:gridCol>
                <a:gridCol w="418706">
                  <a:extLst>
                    <a:ext uri="{9D8B030D-6E8A-4147-A177-3AD203B41FA5}">
                      <a16:colId xmlns:a16="http://schemas.microsoft.com/office/drawing/2014/main" val="3453412122"/>
                    </a:ext>
                  </a:extLst>
                </a:gridCol>
                <a:gridCol w="418706">
                  <a:extLst>
                    <a:ext uri="{9D8B030D-6E8A-4147-A177-3AD203B41FA5}">
                      <a16:colId xmlns:a16="http://schemas.microsoft.com/office/drawing/2014/main" val="1191007872"/>
                    </a:ext>
                  </a:extLst>
                </a:gridCol>
                <a:gridCol w="314029">
                  <a:extLst>
                    <a:ext uri="{9D8B030D-6E8A-4147-A177-3AD203B41FA5}">
                      <a16:colId xmlns:a16="http://schemas.microsoft.com/office/drawing/2014/main" val="436702380"/>
                    </a:ext>
                  </a:extLst>
                </a:gridCol>
                <a:gridCol w="942088">
                  <a:extLst>
                    <a:ext uri="{9D8B030D-6E8A-4147-A177-3AD203B41FA5}">
                      <a16:colId xmlns:a16="http://schemas.microsoft.com/office/drawing/2014/main" val="2177672482"/>
                    </a:ext>
                  </a:extLst>
                </a:gridCol>
              </a:tblGrid>
              <a:tr h="319944">
                <a:tc>
                  <a:txBody>
                    <a:bodyPr/>
                    <a:lstStyle/>
                    <a:p>
                      <a:pPr marL="0" marR="0">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MSSA 2020 Montana Library Standard Scope &amp; Sequence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2745596363"/>
                  </a:ext>
                </a:extLst>
              </a:tr>
              <a:tr h="2591541">
                <a:tc>
                  <a:txBody>
                    <a:bodyPr/>
                    <a:lstStyle/>
                    <a:p>
                      <a:pPr marL="0" marR="0">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Collaborate: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 effectively with others to broaden perspectives and work toward common goals</a:t>
                      </a: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Listen respectfully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a:t>
                      </a:r>
                      <a:r>
                        <a:rPr lang="en-US" sz="14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when</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appropriate, offer information and opinions </a:t>
                      </a:r>
                      <a:r>
                        <a:rPr lang="en-US" sz="14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in group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discussions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Listen respectfully and, when appropriate, offer information and opinions in group discussions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Listen respectfully and, when appropriate, offer information and opinions in group discussions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r>
                        <a:rPr lang="en-US" sz="14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Find information in print, digital</a:t>
                      </a:r>
                      <a:r>
                        <a:rPr lang="en-US" sz="1400" b="0" u="none"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and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other resources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on a topic of personal interest                               b.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Work in teams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produce original works or solve problems                    c.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Use technology tools for independent </a:t>
                      </a:r>
                      <a:r>
                        <a:rPr lang="en-US" sz="1400" b="0" u="none"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and</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400" b="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collaborative</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4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publishing</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activities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Find information in print, digital, and other resources on a topic of personal interest          b. Work in teams to produce original works or solve problems       c. Use technology tools for independent and collaborative publishing activities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Find information in print, digital, and other resources on a topic of personal interest</a:t>
                      </a:r>
                      <a:b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Work in teams to produce original works or solve problems</a:t>
                      </a:r>
                      <a:b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 Use technology tools for independent and collaborative publishing activities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Offer information and opinions </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and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encourage others to share ideas </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appropriate times in group discussions           b.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Accurately describe or summarize the ideas of others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Actively seek the opinions of others </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and </a:t>
                      </a:r>
                      <a:r>
                        <a:rPr lang="en-US" sz="14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contribute positively to an environment </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which all participants’ ideas are shared and valued                     b.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Seek consensus from a group</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when appropriate, to achieve a stronger product       </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Work with others to solve problems and make decisions </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 issues, topics, and themes being investigated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617108057"/>
                  </a:ext>
                </a:extLst>
              </a:tr>
            </a:tbl>
          </a:graphicData>
        </a:graphic>
      </p:graphicFrame>
    </p:spTree>
    <p:extLst>
      <p:ext uri="{BB962C8B-B14F-4D97-AF65-F5344CB8AC3E}">
        <p14:creationId xmlns:p14="http://schemas.microsoft.com/office/powerpoint/2010/main" val="4234580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7B6C793-CBC3-4E36-A988-FFC9D795843A}"/>
              </a:ext>
            </a:extLst>
          </p:cNvPr>
          <p:cNvGraphicFramePr>
            <a:graphicFrameLocks noGrp="1"/>
          </p:cNvGraphicFramePr>
          <p:nvPr>
            <p:extLst>
              <p:ext uri="{D42A27DB-BD31-4B8C-83A1-F6EECF244321}">
                <p14:modId xmlns:p14="http://schemas.microsoft.com/office/powerpoint/2010/main" val="3456951339"/>
              </p:ext>
            </p:extLst>
          </p:nvPr>
        </p:nvGraphicFramePr>
        <p:xfrm>
          <a:off x="123824" y="180975"/>
          <a:ext cx="11953878" cy="6643805"/>
        </p:xfrm>
        <a:graphic>
          <a:graphicData uri="http://schemas.openxmlformats.org/drawingml/2006/table">
            <a:tbl>
              <a:tblPr firstRow="1" firstCol="1" bandRow="1"/>
              <a:tblGrid>
                <a:gridCol w="2238376">
                  <a:extLst>
                    <a:ext uri="{9D8B030D-6E8A-4147-A177-3AD203B41FA5}">
                      <a16:colId xmlns:a16="http://schemas.microsoft.com/office/drawing/2014/main" val="1255131124"/>
                    </a:ext>
                  </a:extLst>
                </a:gridCol>
                <a:gridCol w="1047750">
                  <a:extLst>
                    <a:ext uri="{9D8B030D-6E8A-4147-A177-3AD203B41FA5}">
                      <a16:colId xmlns:a16="http://schemas.microsoft.com/office/drawing/2014/main" val="3683673171"/>
                    </a:ext>
                  </a:extLst>
                </a:gridCol>
                <a:gridCol w="952500">
                  <a:extLst>
                    <a:ext uri="{9D8B030D-6E8A-4147-A177-3AD203B41FA5}">
                      <a16:colId xmlns:a16="http://schemas.microsoft.com/office/drawing/2014/main" val="2256282258"/>
                    </a:ext>
                  </a:extLst>
                </a:gridCol>
                <a:gridCol w="1152525">
                  <a:extLst>
                    <a:ext uri="{9D8B030D-6E8A-4147-A177-3AD203B41FA5}">
                      <a16:colId xmlns:a16="http://schemas.microsoft.com/office/drawing/2014/main" val="4184914874"/>
                    </a:ext>
                  </a:extLst>
                </a:gridCol>
                <a:gridCol w="1159645">
                  <a:extLst>
                    <a:ext uri="{9D8B030D-6E8A-4147-A177-3AD203B41FA5}">
                      <a16:colId xmlns:a16="http://schemas.microsoft.com/office/drawing/2014/main" val="1017958889"/>
                    </a:ext>
                  </a:extLst>
                </a:gridCol>
                <a:gridCol w="988798">
                  <a:extLst>
                    <a:ext uri="{9D8B030D-6E8A-4147-A177-3AD203B41FA5}">
                      <a16:colId xmlns:a16="http://schemas.microsoft.com/office/drawing/2014/main" val="3879630467"/>
                    </a:ext>
                  </a:extLst>
                </a:gridCol>
                <a:gridCol w="1041772">
                  <a:extLst>
                    <a:ext uri="{9D8B030D-6E8A-4147-A177-3AD203B41FA5}">
                      <a16:colId xmlns:a16="http://schemas.microsoft.com/office/drawing/2014/main" val="3492856586"/>
                    </a:ext>
                  </a:extLst>
                </a:gridCol>
                <a:gridCol w="353142">
                  <a:extLst>
                    <a:ext uri="{9D8B030D-6E8A-4147-A177-3AD203B41FA5}">
                      <a16:colId xmlns:a16="http://schemas.microsoft.com/office/drawing/2014/main" val="2188026872"/>
                    </a:ext>
                  </a:extLst>
                </a:gridCol>
                <a:gridCol w="388456">
                  <a:extLst>
                    <a:ext uri="{9D8B030D-6E8A-4147-A177-3AD203B41FA5}">
                      <a16:colId xmlns:a16="http://schemas.microsoft.com/office/drawing/2014/main" val="663354792"/>
                    </a:ext>
                  </a:extLst>
                </a:gridCol>
                <a:gridCol w="512056">
                  <a:extLst>
                    <a:ext uri="{9D8B030D-6E8A-4147-A177-3AD203B41FA5}">
                      <a16:colId xmlns:a16="http://schemas.microsoft.com/office/drawing/2014/main" val="3180502607"/>
                    </a:ext>
                  </a:extLst>
                </a:gridCol>
                <a:gridCol w="423773">
                  <a:extLst>
                    <a:ext uri="{9D8B030D-6E8A-4147-A177-3AD203B41FA5}">
                      <a16:colId xmlns:a16="http://schemas.microsoft.com/office/drawing/2014/main" val="2999262719"/>
                    </a:ext>
                  </a:extLst>
                </a:gridCol>
                <a:gridCol w="423773">
                  <a:extLst>
                    <a:ext uri="{9D8B030D-6E8A-4147-A177-3AD203B41FA5}">
                      <a16:colId xmlns:a16="http://schemas.microsoft.com/office/drawing/2014/main" val="1809012980"/>
                    </a:ext>
                  </a:extLst>
                </a:gridCol>
                <a:gridCol w="317829">
                  <a:extLst>
                    <a:ext uri="{9D8B030D-6E8A-4147-A177-3AD203B41FA5}">
                      <a16:colId xmlns:a16="http://schemas.microsoft.com/office/drawing/2014/main" val="3898300683"/>
                    </a:ext>
                  </a:extLst>
                </a:gridCol>
                <a:gridCol w="953483">
                  <a:extLst>
                    <a:ext uri="{9D8B030D-6E8A-4147-A177-3AD203B41FA5}">
                      <a16:colId xmlns:a16="http://schemas.microsoft.com/office/drawing/2014/main" val="1232424442"/>
                    </a:ext>
                  </a:extLst>
                </a:gridCol>
              </a:tblGrid>
              <a:tr h="393309">
                <a:tc>
                  <a:txBody>
                    <a:bodyPr/>
                    <a:lstStyle/>
                    <a:p>
                      <a:pPr marL="0" marR="0">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MSSA 2020 Montana Library Standard Scope &amp; Sequence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1925379660"/>
                  </a:ext>
                </a:extLst>
              </a:tr>
              <a:tr h="3795913">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4. Curate: </a:t>
                      </a: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make meaning by collecting, organizing, and sharing resources of personal relevance </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Express feelings and ideas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about a </a:t>
                      </a:r>
                      <a:r>
                        <a:rPr lang="en-US" sz="16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story</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different formats</a:t>
                      </a:r>
                      <a:endParaRPr lang="en-US" sz="16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a. Express feelings and ideas about a story in different formats</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a. </a:t>
                      </a:r>
                      <a:r>
                        <a:rPr kumimoji="0" lang="en-US" sz="1600" b="1" i="0" u="sng"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Make connections </a:t>
                      </a:r>
                      <a:r>
                        <a:rPr kumimoji="0" lang="en-US" sz="1600" b="0" i="0" u="none"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between </a:t>
                      </a:r>
                      <a:r>
                        <a:rPr kumimoji="0" lang="en-US" sz="1600" b="1" i="0" u="sng"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literature and personal experiences</a:t>
                      </a:r>
                      <a:endParaRPr kumimoji="0" lang="en-US" sz="1600" b="1" i="0"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a. </a:t>
                      </a:r>
                      <a:r>
                        <a:rPr kumimoji="0" lang="en-US" sz="1600" b="1" i="0" u="none"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Make a list of possible sources of information </a:t>
                      </a:r>
                      <a:r>
                        <a:rPr kumimoji="0" lang="en-US" sz="1600" b="0" i="0" u="none"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that </a:t>
                      </a:r>
                      <a:r>
                        <a:rPr kumimoji="0" lang="en-US" sz="1600" b="0" i="0" u="sng"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will</a:t>
                      </a:r>
                      <a:r>
                        <a:rPr kumimoji="0" lang="en-US" sz="1600" b="0" i="0" u="none"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 </a:t>
                      </a:r>
                      <a:r>
                        <a:rPr kumimoji="0" lang="en-US" sz="1600" b="0" i="0" u="sng"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help answer questions </a:t>
                      </a: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or an information need                b. </a:t>
                      </a:r>
                      <a:r>
                        <a:rPr kumimoji="0" lang="en-US" sz="1600" b="1" i="0" u="sng"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Use text features</a:t>
                      </a:r>
                      <a:r>
                        <a:rPr kumimoji="0" lang="en-US" sz="1600" b="1" i="0" u="none"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 </a:t>
                      </a:r>
                      <a:r>
                        <a:rPr kumimoji="0" lang="en-US" sz="1600" b="0" i="0" u="none"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to </a:t>
                      </a:r>
                      <a:r>
                        <a:rPr kumimoji="0" lang="en-US" sz="1600" b="0" i="0" u="sng"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Calibri" panose="020F0502020204030204" pitchFamily="34" charset="0"/>
                        </a:rPr>
                        <a:t>decide which resources are best </a:t>
                      </a: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to use and why</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Organize possible sources of information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that will </a:t>
                      </a:r>
                      <a:r>
                        <a:rPr lang="en-US" sz="16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help answer questions </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 an information need                    b. Use text features to decide which resources are best to use and why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Organize possible sources of information that will help answer questions or an information need </a:t>
                      </a:r>
                      <a:b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Use text features to decide which resources are best to use and why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Times New Roman" panose="02020603050405020304" pitchFamily="18" charset="0"/>
                        </a:rPr>
                        <a:t>a. </a:t>
                      </a:r>
                      <a:r>
                        <a:rPr lang="en-US" sz="16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Experiment with various types of technology tools </a:t>
                      </a:r>
                      <a:r>
                        <a:rPr lang="en-US" sz="1600" dirty="0">
                          <a:effectLst/>
                          <a:latin typeface="Calibri" panose="020F0502020204030204" pitchFamily="34" charset="0"/>
                          <a:ea typeface="Calibri" panose="020F0502020204030204" pitchFamily="34" charset="0"/>
                          <a:cs typeface="Times New Roman" panose="02020603050405020304" pitchFamily="18" charset="0"/>
                        </a:rPr>
                        <a:t>for artistic and personal expression             b. </a:t>
                      </a:r>
                      <a:r>
                        <a:rPr lang="en-US" sz="16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Share </a:t>
                      </a:r>
                      <a:r>
                        <a:rPr lang="en-US" sz="16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reading, listening, and viewing </a:t>
                      </a:r>
                      <a:r>
                        <a:rPr lang="en-US" sz="16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experiences</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600" dirty="0">
                          <a:effectLst/>
                          <a:latin typeface="Calibri" panose="020F0502020204030204" pitchFamily="34" charset="0"/>
                          <a:ea typeface="Calibri" panose="020F0502020204030204" pitchFamily="34" charset="0"/>
                          <a:cs typeface="Times New Roman" panose="02020603050405020304" pitchFamily="18" charset="0"/>
                        </a:rPr>
                        <a:t>in a </a:t>
                      </a:r>
                      <a:r>
                        <a:rPr lang="en-US" sz="16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variety of ways and formats </a:t>
                      </a: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tc>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 </a:t>
                      </a:r>
                      <a:r>
                        <a:rPr kumimoji="0" lang="en-US" sz="1600" b="0" i="0"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Assess the impacts of specific works </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on the reader or viewer                                         b. </a:t>
                      </a:r>
                      <a:r>
                        <a:rPr kumimoji="0" lang="en-US" sz="1600" b="1" i="0"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Express ideas </a:t>
                      </a:r>
                      <a:r>
                        <a:rPr kumimoji="0" lang="en-US" sz="16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through </a:t>
                      </a:r>
                      <a:r>
                        <a:rPr kumimoji="0" lang="en-US" sz="1600" b="1" i="0"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creative products in multiple formats </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using a variety of technology tools                                                  c. </a:t>
                      </a:r>
                      <a:r>
                        <a:rPr kumimoji="0" lang="en-US" sz="1600" b="1" i="0"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Select an appropriate format to effectively communicate </a:t>
                      </a:r>
                      <a:r>
                        <a:rPr kumimoji="0" lang="en-US" sz="16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and support a purpose</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argument, point of view, or interpretation                             d. </a:t>
                      </a:r>
                      <a:r>
                        <a:rPr kumimoji="0" lang="en-US" sz="1600" b="1" i="0"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Create original products using a variety of technology tools</a:t>
                      </a:r>
                      <a:r>
                        <a:rPr kumimoji="0" lang="en-US" sz="16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 express personal learning                                        e. </a:t>
                      </a:r>
                      <a:r>
                        <a:rPr kumimoji="0" lang="en-US" sz="1600" b="1" i="0"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Independently</a:t>
                      </a:r>
                      <a:r>
                        <a:rPr kumimoji="0" lang="en-US" sz="1600" b="0" i="0"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 pursue answers </a:t>
                      </a:r>
                      <a:r>
                        <a:rPr kumimoji="0" lang="en-US" sz="16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to </a:t>
                      </a:r>
                      <a:r>
                        <a:rPr kumimoji="0" lang="en-US" sz="1600" b="0" i="0"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self-generated questions </a:t>
                      </a:r>
                    </a:p>
                    <a:p>
                      <a:pPr marL="0" marR="0">
                        <a:lnSpc>
                          <a:spcPct val="107000"/>
                        </a:lnSpc>
                        <a:spcBef>
                          <a:spcPts val="0"/>
                        </a:spcBef>
                        <a:spcAft>
                          <a:spcPts val="0"/>
                        </a:spcAft>
                      </a:pP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0626908"/>
                  </a:ext>
                </a:extLst>
              </a:tr>
            </a:tbl>
          </a:graphicData>
        </a:graphic>
      </p:graphicFrame>
    </p:spTree>
    <p:extLst>
      <p:ext uri="{BB962C8B-B14F-4D97-AF65-F5344CB8AC3E}">
        <p14:creationId xmlns:p14="http://schemas.microsoft.com/office/powerpoint/2010/main" val="1453850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4016116-E4D2-4974-9341-9C3A8A6DEA9D}"/>
              </a:ext>
            </a:extLst>
          </p:cNvPr>
          <p:cNvGraphicFramePr>
            <a:graphicFrameLocks noGrp="1"/>
          </p:cNvGraphicFramePr>
          <p:nvPr>
            <p:extLst>
              <p:ext uri="{D42A27DB-BD31-4B8C-83A1-F6EECF244321}">
                <p14:modId xmlns:p14="http://schemas.microsoft.com/office/powerpoint/2010/main" val="4077032454"/>
              </p:ext>
            </p:extLst>
          </p:nvPr>
        </p:nvGraphicFramePr>
        <p:xfrm>
          <a:off x="152401" y="304800"/>
          <a:ext cx="11868153" cy="6049645"/>
        </p:xfrm>
        <a:graphic>
          <a:graphicData uri="http://schemas.openxmlformats.org/drawingml/2006/table">
            <a:tbl>
              <a:tblPr firstRow="1" firstCol="1" bandRow="1"/>
              <a:tblGrid>
                <a:gridCol w="2199210">
                  <a:extLst>
                    <a:ext uri="{9D8B030D-6E8A-4147-A177-3AD203B41FA5}">
                      <a16:colId xmlns:a16="http://schemas.microsoft.com/office/drawing/2014/main" val="2974899976"/>
                    </a:ext>
                  </a:extLst>
                </a:gridCol>
                <a:gridCol w="1380110">
                  <a:extLst>
                    <a:ext uri="{9D8B030D-6E8A-4147-A177-3AD203B41FA5}">
                      <a16:colId xmlns:a16="http://schemas.microsoft.com/office/drawing/2014/main" val="782552370"/>
                    </a:ext>
                  </a:extLst>
                </a:gridCol>
                <a:gridCol w="890465">
                  <a:extLst>
                    <a:ext uri="{9D8B030D-6E8A-4147-A177-3AD203B41FA5}">
                      <a16:colId xmlns:a16="http://schemas.microsoft.com/office/drawing/2014/main" val="2340335845"/>
                    </a:ext>
                  </a:extLst>
                </a:gridCol>
                <a:gridCol w="925385">
                  <a:extLst>
                    <a:ext uri="{9D8B030D-6E8A-4147-A177-3AD203B41FA5}">
                      <a16:colId xmlns:a16="http://schemas.microsoft.com/office/drawing/2014/main" val="1774826175"/>
                    </a:ext>
                  </a:extLst>
                </a:gridCol>
                <a:gridCol w="1082526">
                  <a:extLst>
                    <a:ext uri="{9D8B030D-6E8A-4147-A177-3AD203B41FA5}">
                      <a16:colId xmlns:a16="http://schemas.microsoft.com/office/drawing/2014/main" val="3903895031"/>
                    </a:ext>
                  </a:extLst>
                </a:gridCol>
                <a:gridCol w="1029952">
                  <a:extLst>
                    <a:ext uri="{9D8B030D-6E8A-4147-A177-3AD203B41FA5}">
                      <a16:colId xmlns:a16="http://schemas.microsoft.com/office/drawing/2014/main" val="2325711536"/>
                    </a:ext>
                  </a:extLst>
                </a:gridCol>
                <a:gridCol w="1052208">
                  <a:extLst>
                    <a:ext uri="{9D8B030D-6E8A-4147-A177-3AD203B41FA5}">
                      <a16:colId xmlns:a16="http://schemas.microsoft.com/office/drawing/2014/main" val="3834963484"/>
                    </a:ext>
                  </a:extLst>
                </a:gridCol>
                <a:gridCol w="274954">
                  <a:extLst>
                    <a:ext uri="{9D8B030D-6E8A-4147-A177-3AD203B41FA5}">
                      <a16:colId xmlns:a16="http://schemas.microsoft.com/office/drawing/2014/main" val="3303341725"/>
                    </a:ext>
                  </a:extLst>
                </a:gridCol>
                <a:gridCol w="384122">
                  <a:extLst>
                    <a:ext uri="{9D8B030D-6E8A-4147-A177-3AD203B41FA5}">
                      <a16:colId xmlns:a16="http://schemas.microsoft.com/office/drawing/2014/main" val="1939579004"/>
                    </a:ext>
                  </a:extLst>
                </a:gridCol>
                <a:gridCol w="506343">
                  <a:extLst>
                    <a:ext uri="{9D8B030D-6E8A-4147-A177-3AD203B41FA5}">
                      <a16:colId xmlns:a16="http://schemas.microsoft.com/office/drawing/2014/main" val="3379479067"/>
                    </a:ext>
                  </a:extLst>
                </a:gridCol>
                <a:gridCol w="419043">
                  <a:extLst>
                    <a:ext uri="{9D8B030D-6E8A-4147-A177-3AD203B41FA5}">
                      <a16:colId xmlns:a16="http://schemas.microsoft.com/office/drawing/2014/main" val="539329950"/>
                    </a:ext>
                  </a:extLst>
                </a:gridCol>
                <a:gridCol w="419043">
                  <a:extLst>
                    <a:ext uri="{9D8B030D-6E8A-4147-A177-3AD203B41FA5}">
                      <a16:colId xmlns:a16="http://schemas.microsoft.com/office/drawing/2014/main" val="603266695"/>
                    </a:ext>
                  </a:extLst>
                </a:gridCol>
                <a:gridCol w="314283">
                  <a:extLst>
                    <a:ext uri="{9D8B030D-6E8A-4147-A177-3AD203B41FA5}">
                      <a16:colId xmlns:a16="http://schemas.microsoft.com/office/drawing/2014/main" val="1585808856"/>
                    </a:ext>
                  </a:extLst>
                </a:gridCol>
                <a:gridCol w="990509">
                  <a:extLst>
                    <a:ext uri="{9D8B030D-6E8A-4147-A177-3AD203B41FA5}">
                      <a16:colId xmlns:a16="http://schemas.microsoft.com/office/drawing/2014/main" val="1595824880"/>
                    </a:ext>
                  </a:extLst>
                </a:gridCol>
              </a:tblGrid>
              <a:tr h="371944">
                <a:tc>
                  <a:txBody>
                    <a:bodyPr/>
                    <a:lstStyle/>
                    <a:p>
                      <a:pPr marL="0" marR="0">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MSSA 2020 Montana Library Standard Scope &amp; Sequence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3037191674"/>
                  </a:ext>
                </a:extLst>
              </a:tr>
              <a:tr h="5215691">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Explore</a:t>
                      </a:r>
                      <a:r>
                        <a:rPr lang="en-US" sz="12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a:t>
                      </a:r>
                      <a:r>
                        <a:rPr lang="en-US" sz="1200" dirty="0"/>
                        <a:t>xercise freedom to read and demonstrate the ability to pursue personal interests </a:t>
                      </a: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0" marR="0">
                        <a:lnSpc>
                          <a:spcPct val="107000"/>
                        </a:lnSpc>
                        <a:spcBef>
                          <a:spcPts val="0"/>
                        </a:spcBef>
                        <a:spcAft>
                          <a:spcPts val="0"/>
                        </a:spcAft>
                      </a:pPr>
                      <a:endPar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ct val="107000"/>
                        </a:lnSpc>
                        <a:spcBef>
                          <a:spcPts val="0"/>
                        </a:spcBef>
                        <a:spcAft>
                          <a:spcPts val="0"/>
                        </a:spcAft>
                      </a:pPr>
                      <a:endPar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ct val="107000"/>
                        </a:lnSpc>
                        <a:spcBef>
                          <a:spcPts val="0"/>
                        </a:spcBef>
                        <a:spcAft>
                          <a:spcPts val="0"/>
                        </a:spcAft>
                      </a:pPr>
                      <a:endPar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ct val="107000"/>
                        </a:lnSpc>
                        <a:spcBef>
                          <a:spcPts val="0"/>
                        </a:spcBef>
                        <a:spcAft>
                          <a:spcPts val="0"/>
                        </a:spcAft>
                      </a:pPr>
                      <a:endPar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ct val="107000"/>
                        </a:lnSpc>
                        <a:spcBef>
                          <a:spcPts val="0"/>
                        </a:spcBef>
                        <a:spcAft>
                          <a:spcPts val="0"/>
                        </a:spcAft>
                      </a:pPr>
                      <a:endPar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Routinely select picture, fiction, and information books</a:t>
                      </a: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 </a:t>
                      </a:r>
                      <a:r>
                        <a:rPr lang="en-US" sz="12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Explore</a:t>
                      </a:r>
                      <a:r>
                        <a:rPr lang="en-US" sz="12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new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genres;                       </a:t>
                      </a: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 </a:t>
                      </a:r>
                      <a:r>
                        <a:rPr lang="en-US" sz="12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Select books </a:t>
                      </a:r>
                      <a:r>
                        <a:rPr lang="en-US" sz="12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at the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appropriate reading level</a:t>
                      </a:r>
                      <a:r>
                        <a:rPr lang="en-US" sz="12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be </a:t>
                      </a:r>
                      <a:r>
                        <a:rPr lang="en-US" sz="12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read aloud</a:t>
                      </a:r>
                      <a:r>
                        <a:rPr lang="en-US" sz="12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or </a:t>
                      </a:r>
                      <a:r>
                        <a:rPr lang="en-US" sz="12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challenging books for browsing </a:t>
                      </a: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enjoyment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Request, choose, and share </a:t>
                      </a:r>
                      <a:r>
                        <a:rPr lang="en-US" sz="12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variety</a:t>
                      </a:r>
                      <a:r>
                        <a:rPr lang="en-US" sz="1200" b="1" u="non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of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materials from various genres</a:t>
                      </a:r>
                      <a:r>
                        <a:rPr lang="en-US" sz="12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related to personal interests           b. Select books at the appropriate reading level, to be read aloud, or challenging books for browsing and enjoyment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Select books at the appropriate reading level, to be read aloud, or challenging books for browsing and enjoyment                                          b. </a:t>
                      </a:r>
                      <a:r>
                        <a:rPr lang="en-US" sz="12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Begin to </a:t>
                      </a:r>
                      <a:r>
                        <a:rPr lang="en-US" sz="12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recognize that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different genres require different reading, listening</a:t>
                      </a:r>
                      <a:r>
                        <a:rPr lang="en-US" sz="12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1200" u="non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200" u="sng"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or</a:t>
                      </a:r>
                      <a:r>
                        <a:rPr lang="en-US" sz="1200" u="non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viewing strategies  </a:t>
                      </a:r>
                      <a:endPar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Read, listen to, and view a range of resources </a:t>
                      </a: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 a variety of purposes                                            b.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Recognize features of various genres </a:t>
                      </a: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use different reading strategies for understanding        c.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Connect personal feelings to characters and events</a:t>
                      </a:r>
                      <a:r>
                        <a:rPr lang="en-US" sz="12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portrayed in a literary work             d.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Set reading goals </a:t>
                      </a:r>
                      <a:r>
                        <a:rPr lang="en-US" sz="12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Demonstrate knowledge of authors and genres</a:t>
                      </a:r>
                      <a:endPar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Read, listen to, and view a range of resources for a variety of purposes</a:t>
                      </a:r>
                      <a:b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Recognize features of various genres and use different reading strategies for understanding</a:t>
                      </a:r>
                      <a:b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 Connect personal feelings to characters and events portrayed in a literary work</a:t>
                      </a:r>
                      <a:b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 Set reading goals</a:t>
                      </a:r>
                      <a:b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 Demonstrate knowledge of authors and genres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Read, listen to, and view a range of resources for a variety of purposes</a:t>
                      </a:r>
                      <a:b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Explain features of various genres </a:t>
                      </a:r>
                      <a:r>
                        <a:rPr lang="en-US" sz="12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and </a:t>
                      </a:r>
                      <a:r>
                        <a:rPr lang="en-US" sz="1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use different reading strategies for understanding</a:t>
                      </a:r>
                      <a:b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 Connect personal feelings to characters and events portrayed in a literary work</a:t>
                      </a:r>
                      <a:b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 Set reading goals</a:t>
                      </a:r>
                      <a:b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 Demonstrate knowledge of authors and genres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Independently locate and select information for personal</a:t>
                      </a:r>
                      <a:r>
                        <a:rPr lang="en-US" sz="1200" u="sng" dirty="0">
                          <a:effectLst/>
                          <a:latin typeface="Calibri" panose="020F0502020204030204" pitchFamily="34" charset="0"/>
                          <a:ea typeface="Calibri" panose="020F0502020204030204" pitchFamily="34" charset="0"/>
                          <a:cs typeface="Times New Roman" panose="02020603050405020304" pitchFamily="18" charset="0"/>
                        </a:rPr>
                        <a:t>, hobby</a:t>
                      </a:r>
                      <a:r>
                        <a:rPr lang="en-US" sz="1200" dirty="0">
                          <a:effectLst/>
                          <a:latin typeface="Calibri" panose="020F0502020204030204" pitchFamily="34" charset="0"/>
                          <a:ea typeface="Calibri" panose="020F0502020204030204" pitchFamily="34" charset="0"/>
                          <a:cs typeface="Times New Roman" panose="02020603050405020304" pitchFamily="18" charset="0"/>
                        </a:rPr>
                        <a:t>, or </a:t>
                      </a:r>
                      <a:r>
                        <a:rPr lang="en-US" sz="1200" u="sng" dirty="0">
                          <a:effectLst/>
                          <a:latin typeface="Calibri" panose="020F0502020204030204" pitchFamily="34" charset="0"/>
                          <a:ea typeface="Calibri" panose="020F0502020204030204" pitchFamily="34" charset="0"/>
                          <a:cs typeface="Times New Roman" panose="02020603050405020304" pitchFamily="18" charset="0"/>
                        </a:rPr>
                        <a:t>vocational </a:t>
                      </a:r>
                      <a:r>
                        <a:rPr lang="en-US" sz="12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interests</a:t>
                      </a:r>
                      <a:r>
                        <a:rPr lang="en-US" sz="1200" u="sng" dirty="0">
                          <a:effectLst/>
                          <a:latin typeface="Calibri" panose="020F0502020204030204" pitchFamily="34" charset="0"/>
                          <a:ea typeface="Calibri" panose="020F0502020204030204" pitchFamily="34" charset="0"/>
                          <a:cs typeface="Times New Roman" panose="02020603050405020304" pitchFamily="18" charset="0"/>
                        </a:rPr>
                        <a:t>                </a:t>
                      </a:r>
                      <a:r>
                        <a:rPr lang="en-US" sz="1200" dirty="0">
                          <a:effectLst/>
                          <a:latin typeface="Calibri" panose="020F0502020204030204" pitchFamily="34" charset="0"/>
                          <a:ea typeface="Calibri" panose="020F0502020204030204" pitchFamily="34" charset="0"/>
                          <a:cs typeface="Times New Roman" panose="02020603050405020304" pitchFamily="18" charset="0"/>
                        </a:rPr>
                        <a:t>b. </a:t>
                      </a: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Read, listen to, and view </a:t>
                      </a:r>
                      <a:r>
                        <a:rPr lang="en-US" sz="1200" dirty="0">
                          <a:effectLst/>
                          <a:latin typeface="Calibri" panose="020F0502020204030204" pitchFamily="34" charset="0"/>
                          <a:ea typeface="Calibri" panose="020F0502020204030204" pitchFamily="34" charset="0"/>
                          <a:cs typeface="Times New Roman" panose="02020603050405020304" pitchFamily="18" charset="0"/>
                        </a:rPr>
                        <a:t>a </a:t>
                      </a: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wide range of genres and formats </a:t>
                      </a:r>
                      <a:r>
                        <a:rPr lang="en-US" sz="1200" dirty="0">
                          <a:effectLst/>
                          <a:latin typeface="Calibri" panose="020F0502020204030204" pitchFamily="34" charset="0"/>
                          <a:ea typeface="Calibri" panose="020F0502020204030204" pitchFamily="34" charset="0"/>
                          <a:cs typeface="Times New Roman" panose="02020603050405020304" pitchFamily="18" charset="0"/>
                        </a:rPr>
                        <a:t>for </a:t>
                      </a:r>
                      <a:r>
                        <a:rPr lang="en-US"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recreation and information           </a:t>
                      </a:r>
                      <a:r>
                        <a:rPr lang="en-US" sz="1200" dirty="0">
                          <a:effectLst/>
                          <a:latin typeface="Calibri" panose="020F0502020204030204" pitchFamily="34" charset="0"/>
                          <a:ea typeface="Calibri" panose="020F0502020204030204" pitchFamily="34" charset="0"/>
                          <a:cs typeface="Times New Roman" panose="02020603050405020304" pitchFamily="18" charset="0"/>
                        </a:rPr>
                        <a:t>c.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Respond to images and feelings evoked </a:t>
                      </a: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by a </a:t>
                      </a:r>
                      <a:r>
                        <a:rPr lang="en-US" sz="12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literary work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Select a variety of types of materials based on personal interests and prior knowledge</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 </a:t>
                      </a:r>
                      <a:r>
                        <a:rPr lang="en-US" sz="12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Read, listen to, and view information</a:t>
                      </a:r>
                      <a:r>
                        <a:rPr lang="en-US" sz="1200" dirty="0">
                          <a:effectLst/>
                          <a:latin typeface="Calibri" panose="020F0502020204030204" pitchFamily="34" charset="0"/>
                          <a:ea typeface="Calibri" panose="020F0502020204030204" pitchFamily="34" charset="0"/>
                          <a:cs typeface="Times New Roman" panose="02020603050405020304" pitchFamily="18" charset="0"/>
                        </a:rPr>
                        <a:t> in a </a:t>
                      </a:r>
                      <a:r>
                        <a:rPr lang="en-US" sz="12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variet</a:t>
                      </a: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 of </a:t>
                      </a:r>
                      <a:r>
                        <a:rPr lang="en-US" sz="12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formats and genres </a:t>
                      </a:r>
                      <a:r>
                        <a:rPr lang="en-US" sz="1200" dirty="0">
                          <a:effectLst/>
                          <a:latin typeface="Calibri" panose="020F0502020204030204" pitchFamily="34" charset="0"/>
                          <a:ea typeface="Calibri" panose="020F0502020204030204" pitchFamily="34" charset="0"/>
                          <a:cs typeface="Times New Roman" panose="02020603050405020304" pitchFamily="18" charset="0"/>
                        </a:rPr>
                        <a:t>to</a:t>
                      </a:r>
                      <a:r>
                        <a:rPr lang="en-US"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explore new ideas, form opinions, solve problems, and </a:t>
                      </a:r>
                      <a:r>
                        <a:rPr lang="en-US" sz="1200" b="1" u="non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connect to real-world issues</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 </a:t>
                      </a:r>
                      <a:r>
                        <a:rPr lang="en-US" sz="12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Routinely read, view, and listen </a:t>
                      </a: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for </a:t>
                      </a:r>
                      <a:r>
                        <a:rPr lang="en-US" sz="12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personal enjoyment</a:t>
                      </a: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learn, to solve problems</a:t>
                      </a:r>
                      <a:r>
                        <a:rPr lang="en-US"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and to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explore different ideas</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d.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Read widely </a:t>
                      </a: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develop a global perspective </a:t>
                      </a:r>
                      <a:r>
                        <a:rPr lang="en-US"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and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understand different cultural contexts</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e.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Identify the rights of self and others </a:t>
                      </a: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 </a:t>
                      </a:r>
                      <a:r>
                        <a:rPr lang="en-US"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access information freely and pursue the right to read, view and listen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2956708"/>
                  </a:ext>
                </a:extLst>
              </a:tr>
            </a:tbl>
          </a:graphicData>
        </a:graphic>
      </p:graphicFrame>
    </p:spTree>
    <p:extLst>
      <p:ext uri="{BB962C8B-B14F-4D97-AF65-F5344CB8AC3E}">
        <p14:creationId xmlns:p14="http://schemas.microsoft.com/office/powerpoint/2010/main" val="1849752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D27732A-9C32-41E7-AAB5-DE80B98D4813}"/>
              </a:ext>
            </a:extLst>
          </p:cNvPr>
          <p:cNvGraphicFramePr>
            <a:graphicFrameLocks noGrp="1"/>
          </p:cNvGraphicFramePr>
          <p:nvPr>
            <p:extLst>
              <p:ext uri="{D42A27DB-BD31-4B8C-83A1-F6EECF244321}">
                <p14:modId xmlns:p14="http://schemas.microsoft.com/office/powerpoint/2010/main" val="2795506587"/>
              </p:ext>
            </p:extLst>
          </p:nvPr>
        </p:nvGraphicFramePr>
        <p:xfrm>
          <a:off x="123825" y="0"/>
          <a:ext cx="11892584" cy="6947555"/>
        </p:xfrm>
        <a:graphic>
          <a:graphicData uri="http://schemas.openxmlformats.org/drawingml/2006/table">
            <a:tbl>
              <a:tblPr firstRow="1" firstCol="1" bandRow="1"/>
              <a:tblGrid>
                <a:gridCol w="1420769">
                  <a:extLst>
                    <a:ext uri="{9D8B030D-6E8A-4147-A177-3AD203B41FA5}">
                      <a16:colId xmlns:a16="http://schemas.microsoft.com/office/drawing/2014/main" val="3283470329"/>
                    </a:ext>
                  </a:extLst>
                </a:gridCol>
                <a:gridCol w="1001130">
                  <a:extLst>
                    <a:ext uri="{9D8B030D-6E8A-4147-A177-3AD203B41FA5}">
                      <a16:colId xmlns:a16="http://schemas.microsoft.com/office/drawing/2014/main" val="4235749512"/>
                    </a:ext>
                  </a:extLst>
                </a:gridCol>
                <a:gridCol w="1401583">
                  <a:extLst>
                    <a:ext uri="{9D8B030D-6E8A-4147-A177-3AD203B41FA5}">
                      <a16:colId xmlns:a16="http://schemas.microsoft.com/office/drawing/2014/main" val="992323868"/>
                    </a:ext>
                  </a:extLst>
                </a:gridCol>
                <a:gridCol w="1241400">
                  <a:extLst>
                    <a:ext uri="{9D8B030D-6E8A-4147-A177-3AD203B41FA5}">
                      <a16:colId xmlns:a16="http://schemas.microsoft.com/office/drawing/2014/main" val="828932493"/>
                    </a:ext>
                  </a:extLst>
                </a:gridCol>
                <a:gridCol w="1291457">
                  <a:extLst>
                    <a:ext uri="{9D8B030D-6E8A-4147-A177-3AD203B41FA5}">
                      <a16:colId xmlns:a16="http://schemas.microsoft.com/office/drawing/2014/main" val="4234483307"/>
                    </a:ext>
                  </a:extLst>
                </a:gridCol>
                <a:gridCol w="1251411">
                  <a:extLst>
                    <a:ext uri="{9D8B030D-6E8A-4147-A177-3AD203B41FA5}">
                      <a16:colId xmlns:a16="http://schemas.microsoft.com/office/drawing/2014/main" val="3992541585"/>
                    </a:ext>
                  </a:extLst>
                </a:gridCol>
                <a:gridCol w="1161310">
                  <a:extLst>
                    <a:ext uri="{9D8B030D-6E8A-4147-A177-3AD203B41FA5}">
                      <a16:colId xmlns:a16="http://schemas.microsoft.com/office/drawing/2014/main" val="2617055381"/>
                    </a:ext>
                  </a:extLst>
                </a:gridCol>
                <a:gridCol w="671818">
                  <a:extLst>
                    <a:ext uri="{9D8B030D-6E8A-4147-A177-3AD203B41FA5}">
                      <a16:colId xmlns:a16="http://schemas.microsoft.com/office/drawing/2014/main" val="2288411533"/>
                    </a:ext>
                  </a:extLst>
                </a:gridCol>
                <a:gridCol w="315425">
                  <a:extLst>
                    <a:ext uri="{9D8B030D-6E8A-4147-A177-3AD203B41FA5}">
                      <a16:colId xmlns:a16="http://schemas.microsoft.com/office/drawing/2014/main" val="261036103"/>
                    </a:ext>
                  </a:extLst>
                </a:gridCol>
                <a:gridCol w="415786">
                  <a:extLst>
                    <a:ext uri="{9D8B030D-6E8A-4147-A177-3AD203B41FA5}">
                      <a16:colId xmlns:a16="http://schemas.microsoft.com/office/drawing/2014/main" val="1414477113"/>
                    </a:ext>
                  </a:extLst>
                </a:gridCol>
                <a:gridCol w="344099">
                  <a:extLst>
                    <a:ext uri="{9D8B030D-6E8A-4147-A177-3AD203B41FA5}">
                      <a16:colId xmlns:a16="http://schemas.microsoft.com/office/drawing/2014/main" val="3993015581"/>
                    </a:ext>
                  </a:extLst>
                </a:gridCol>
                <a:gridCol w="344099">
                  <a:extLst>
                    <a:ext uri="{9D8B030D-6E8A-4147-A177-3AD203B41FA5}">
                      <a16:colId xmlns:a16="http://schemas.microsoft.com/office/drawing/2014/main" val="1927420707"/>
                    </a:ext>
                  </a:extLst>
                </a:gridCol>
                <a:gridCol w="431619">
                  <a:extLst>
                    <a:ext uri="{9D8B030D-6E8A-4147-A177-3AD203B41FA5}">
                      <a16:colId xmlns:a16="http://schemas.microsoft.com/office/drawing/2014/main" val="122789410"/>
                    </a:ext>
                  </a:extLst>
                </a:gridCol>
                <a:gridCol w="600678">
                  <a:extLst>
                    <a:ext uri="{9D8B030D-6E8A-4147-A177-3AD203B41FA5}">
                      <a16:colId xmlns:a16="http://schemas.microsoft.com/office/drawing/2014/main" val="759549085"/>
                    </a:ext>
                  </a:extLst>
                </a:gridCol>
              </a:tblGrid>
              <a:tr h="918808">
                <a:tc>
                  <a:txBody>
                    <a:bodyPr/>
                    <a:lstStyle/>
                    <a:p>
                      <a:pPr marL="0" marR="0">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MSSA 2020 Montana Library Standard Scope &amp; Sequence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229991825"/>
                  </a:ext>
                </a:extLst>
              </a:tr>
              <a:tr h="6028747">
                <a:tc>
                  <a:txBody>
                    <a:bodyPr/>
                    <a:lstStyle/>
                    <a:p>
                      <a:pPr marL="0" marR="0">
                        <a:lnSpc>
                          <a:spcPct val="107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 Engage: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demonstrate safe, legal, and ethical creating and sharing of knowledge products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Maintain safe behavior using the Internet</a:t>
                      </a:r>
                      <a:endPar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Acknowledge the work of others</a:t>
                      </a:r>
                      <a:r>
                        <a:rPr lang="en-US" sz="1400" b="1" u="non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Maintain safe behavior when using the internet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Acknowledge the work of others            </a:t>
                      </a:r>
                    </a:p>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Maintain safe behavior when using the internet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t>
                      </a:r>
                      <a:r>
                        <a:rPr lang="en-US" sz="14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Acknowledge</a:t>
                      </a: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and </a:t>
                      </a:r>
                      <a:r>
                        <a:rPr lang="en-US" sz="14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credi</a:t>
                      </a: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t the</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work of others</a:t>
                      </a:r>
                      <a:r>
                        <a:rPr lang="en-US" sz="14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Use information, technology </a:t>
                      </a: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and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media tools responsibly and safely </a:t>
                      </a:r>
                      <a:endPar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Acknowledge and credit the work of others                                              b. Use information, technology and media tools responsibly and safely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Acknowledge and credit the work of others                 b. Use information, technology and media tools responsibly and safely </a:t>
                      </a:r>
                      <a:b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 </a:t>
                      </a:r>
                      <a:r>
                        <a:rPr lang="en-US" sz="1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Keep personal information private while using digital tools</a:t>
                      </a:r>
                      <a:endPar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Practice internet safety and appropriate online behavior                      </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 </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Use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criteria to determine safe and unsafe internet sites                          </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Participate safely, ethically, and legally in online activities                    </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Connect ideas and information </a:t>
                      </a:r>
                      <a:r>
                        <a:rPr lang="en-US" sz="14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with</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their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owners or source                         </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Credit sources </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by </a:t>
                      </a:r>
                      <a:r>
                        <a:rPr lang="en-US" sz="14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followi</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ng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copyright, licensing, and fair use</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guidelines                         </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 </a:t>
                      </a:r>
                      <a:r>
                        <a:rPr lang="en-US" sz="14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Recognize</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the </a:t>
                      </a:r>
                      <a:r>
                        <a:rPr lang="en-US" sz="1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consequences of plagiarism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 Practice internet safety and appropriate online behavior         b. Use criteria to determine safe and unsafe internet sites b. Use criteria to determine safe and unsafe internet sites</a:t>
                      </a: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 Participate safely, ethically, and legally in online activities               d. Connect ideas and information with their owners or sources</a:t>
                      </a: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76198140"/>
                  </a:ext>
                </a:extLst>
              </a:tr>
            </a:tbl>
          </a:graphicData>
        </a:graphic>
      </p:graphicFrame>
    </p:spTree>
    <p:extLst>
      <p:ext uri="{BB962C8B-B14F-4D97-AF65-F5344CB8AC3E}">
        <p14:creationId xmlns:p14="http://schemas.microsoft.com/office/powerpoint/2010/main" val="588148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76CA3E-7B8F-426B-9098-1C3A56382EEB}"/>
              </a:ext>
            </a:extLst>
          </p:cNvPr>
          <p:cNvSpPr txBox="1"/>
          <p:nvPr/>
        </p:nvSpPr>
        <p:spPr>
          <a:xfrm>
            <a:off x="704850" y="1647825"/>
            <a:ext cx="10782300" cy="3908762"/>
          </a:xfrm>
          <a:prstGeom prst="rect">
            <a:avLst/>
          </a:prstGeom>
          <a:noFill/>
        </p:spPr>
        <p:txBody>
          <a:bodyPr wrap="square">
            <a:spAutoFit/>
          </a:bodyPr>
          <a:lstStyle/>
          <a:p>
            <a:pPr algn="ctr"/>
            <a:r>
              <a:rPr kumimoji="0" lang="en-US" sz="32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The 2020 MSSA Library Automation Overview</a:t>
            </a:r>
          </a:p>
          <a:p>
            <a:pPr algn="ctr"/>
            <a:r>
              <a:rPr lang="en-US" sz="3200" dirty="0">
                <a:effectLst/>
                <a:latin typeface="Calibri" panose="020F0502020204030204" pitchFamily="34" charset="0"/>
                <a:ea typeface="Calibri" panose="020F0502020204030204" pitchFamily="34" charset="0"/>
                <a:cs typeface="Times New Roman" panose="02020603050405020304" pitchFamily="18" charset="0"/>
              </a:rPr>
              <a:t>can be found </a:t>
            </a:r>
            <a:r>
              <a:rPr kumimoji="0" lang="en-US" sz="3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by clicking on </a:t>
            </a:r>
            <a:r>
              <a:rPr kumimoji="0" lang="en-US" sz="3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hlinkClick r:id="rId2"/>
              </a:rPr>
              <a:t>2020 Montana K-12 Library Standards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3200" b="1" dirty="0">
              <a:solidFill>
                <a:srgbClr val="000000"/>
              </a:solidFill>
              <a:latin typeface="Calibri" panose="020F0502020204030204" pitchFamily="34" charset="0"/>
            </a:endParaRPr>
          </a:p>
          <a:p>
            <a:pPr algn="ctr"/>
            <a:r>
              <a:rPr lang="en-US" sz="3200" b="1" dirty="0">
                <a:effectLst/>
                <a:latin typeface="Calibri" panose="020F0502020204030204" pitchFamily="34" charset="0"/>
                <a:ea typeface="Calibri" panose="020F0502020204030204" pitchFamily="34" charset="0"/>
                <a:cs typeface="Times New Roman" panose="02020603050405020304" pitchFamily="18" charset="0"/>
              </a:rPr>
              <a:t>MSSA Survey</a:t>
            </a:r>
          </a:p>
          <a:p>
            <a:pPr algn="ctr"/>
            <a:r>
              <a:rPr lang="en-US" sz="3200" b="1" dirty="0">
                <a:effectLst/>
                <a:latin typeface="Calibri" panose="020F0502020204030204" pitchFamily="34" charset="0"/>
                <a:ea typeface="Calibri" panose="020F0502020204030204" pitchFamily="34" charset="0"/>
                <a:cs typeface="Times New Roman" panose="02020603050405020304" pitchFamily="18" charset="0"/>
              </a:rPr>
              <a:t>Library Automation </a:t>
            </a:r>
          </a:p>
          <a:p>
            <a:pPr algn="ct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kumimoji="0" lang="en-US"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endParaRPr lang="en-US" sz="2800" dirty="0"/>
          </a:p>
        </p:txBody>
      </p:sp>
    </p:spTree>
    <p:extLst>
      <p:ext uri="{BB962C8B-B14F-4D97-AF65-F5344CB8AC3E}">
        <p14:creationId xmlns:p14="http://schemas.microsoft.com/office/powerpoint/2010/main" val="3386379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406B162-E40B-4C69-A057-80F9EC1F04DB}"/>
              </a:ext>
            </a:extLst>
          </p:cNvPr>
          <p:cNvGraphicFramePr>
            <a:graphicFrameLocks noGrp="1"/>
          </p:cNvGraphicFramePr>
          <p:nvPr>
            <p:extLst>
              <p:ext uri="{D42A27DB-BD31-4B8C-83A1-F6EECF244321}">
                <p14:modId xmlns:p14="http://schemas.microsoft.com/office/powerpoint/2010/main" val="1750129909"/>
              </p:ext>
            </p:extLst>
          </p:nvPr>
        </p:nvGraphicFramePr>
        <p:xfrm>
          <a:off x="171450" y="266700"/>
          <a:ext cx="11882439" cy="6599210"/>
        </p:xfrm>
        <a:graphic>
          <a:graphicData uri="http://schemas.openxmlformats.org/drawingml/2006/table">
            <a:tbl>
              <a:tblPr/>
              <a:tblGrid>
                <a:gridCol w="2552451">
                  <a:extLst>
                    <a:ext uri="{9D8B030D-6E8A-4147-A177-3AD203B41FA5}">
                      <a16:colId xmlns:a16="http://schemas.microsoft.com/office/drawing/2014/main" val="808085806"/>
                    </a:ext>
                  </a:extLst>
                </a:gridCol>
                <a:gridCol w="2136711">
                  <a:extLst>
                    <a:ext uri="{9D8B030D-6E8A-4147-A177-3AD203B41FA5}">
                      <a16:colId xmlns:a16="http://schemas.microsoft.com/office/drawing/2014/main" val="2327057789"/>
                    </a:ext>
                  </a:extLst>
                </a:gridCol>
                <a:gridCol w="2388090">
                  <a:extLst>
                    <a:ext uri="{9D8B030D-6E8A-4147-A177-3AD203B41FA5}">
                      <a16:colId xmlns:a16="http://schemas.microsoft.com/office/drawing/2014/main" val="3930626808"/>
                    </a:ext>
                  </a:extLst>
                </a:gridCol>
                <a:gridCol w="1247222">
                  <a:extLst>
                    <a:ext uri="{9D8B030D-6E8A-4147-A177-3AD203B41FA5}">
                      <a16:colId xmlns:a16="http://schemas.microsoft.com/office/drawing/2014/main" val="3246165067"/>
                    </a:ext>
                  </a:extLst>
                </a:gridCol>
                <a:gridCol w="3557965">
                  <a:extLst>
                    <a:ext uri="{9D8B030D-6E8A-4147-A177-3AD203B41FA5}">
                      <a16:colId xmlns:a16="http://schemas.microsoft.com/office/drawing/2014/main" val="1807162552"/>
                    </a:ext>
                  </a:extLst>
                </a:gridCol>
              </a:tblGrid>
              <a:tr h="650382">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The 2020 Library Automation Overview </a:t>
                      </a: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can be found at </a:t>
                      </a:r>
                      <a:r>
                        <a:rPr kumimoji="0" lang="en-US" sz="16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hlinkClick r:id="rId2"/>
                        </a:rPr>
                        <a:t>MSS Standards Page </a:t>
                      </a:r>
                      <a:r>
                        <a:rPr kumimoji="0" lang="en-US" sz="16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 with</a:t>
                      </a:r>
                      <a:r>
                        <a:rPr lang="en-US" sz="1600" b="1" kern="0" dirty="0">
                          <a:solidFill>
                            <a:srgbClr val="181818"/>
                          </a:solidFill>
                          <a:effectLst/>
                          <a:latin typeface="Calibri" panose="020F0502020204030204" pitchFamily="34" charset="0"/>
                          <a:ea typeface="Times New Roman" panose="02020603050405020304" pitchFamily="18" charset="0"/>
                          <a:cs typeface="Times New Roman" panose="02020603050405020304" pitchFamily="18" charset="0"/>
                        </a:rPr>
                        <a:t> the Integrated Library Systems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Arranged by 1. </a:t>
                      </a:r>
                      <a:r>
                        <a:rPr lang="en-US" sz="1600" dirty="0">
                          <a:effectLst/>
                          <a:latin typeface="Calibri" panose="020F0502020204030204" pitchFamily="34" charset="0"/>
                          <a:ea typeface="Calibri" panose="020F0502020204030204" pitchFamily="34" charset="0"/>
                          <a:cs typeface="Times New Roman" panose="02020603050405020304" pitchFamily="18" charset="0"/>
                        </a:rPr>
                        <a:t>Market Share, 2. </a:t>
                      </a:r>
                      <a:r>
                        <a:rPr lang="en-US" sz="1600" kern="0" dirty="0">
                          <a:solidFill>
                            <a:srgbClr val="181818"/>
                          </a:solidFill>
                          <a:effectLst/>
                          <a:latin typeface="Calibri" panose="020F0502020204030204" pitchFamily="34" charset="0"/>
                          <a:ea typeface="Times New Roman" panose="02020603050405020304" pitchFamily="18" charset="0"/>
                          <a:cs typeface="Times New Roman" panose="02020603050405020304" pitchFamily="18" charset="0"/>
                        </a:rPr>
                        <a:t>Open 3. Source and 4. </a:t>
                      </a:r>
                      <a:r>
                        <a:rPr lang="en-US" sz="1600" dirty="0">
                          <a:effectLst/>
                          <a:latin typeface="Calibri" panose="020F0502020204030204" pitchFamily="34" charset="0"/>
                          <a:ea typeface="Calibri" panose="020F0502020204030204" pitchFamily="34" charset="0"/>
                          <a:cs typeface="Times New Roman" panose="02020603050405020304" pitchFamily="18" charset="0"/>
                        </a:rPr>
                        <a:t>Peer Review Recommendations </a:t>
                      </a:r>
                      <a:r>
                        <a:rPr kumimoji="0" lang="en-US" sz="1600" b="1" i="0" u="none" strike="noStrike" kern="1200" cap="none" spc="0" normalizeH="0" baseline="0" noProof="0" dirty="0">
                          <a:ln>
                            <a:noFill/>
                          </a:ln>
                          <a:solidFill>
                            <a:srgbClr val="FF0000"/>
                          </a:solidFill>
                          <a:effectLst/>
                          <a:uLnTx/>
                          <a:uFillTx/>
                          <a:ea typeface="Times New Roman" panose="02020603050405020304" pitchFamily="18" charset="0"/>
                          <a:cs typeface="+mn-cs"/>
                        </a:rPr>
                        <a:t>Lots of questions about library automation</a:t>
                      </a:r>
                      <a:endParaRPr kumimoji="0" lang="en-US" sz="16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gn="l" fontAlgn="ctr"/>
                      <a:endParaRPr lang="en-US" sz="12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841304"/>
                  </a:ext>
                </a:extLst>
              </a:tr>
              <a:tr h="416098">
                <a:tc>
                  <a:txBody>
                    <a:bodyPr/>
                    <a:lstStyle/>
                    <a:p>
                      <a:pPr algn="l" fontAlgn="ctr"/>
                      <a:r>
                        <a:rPr lang="en-US" sz="1400" b="1" i="0" u="none" strike="noStrike" dirty="0">
                          <a:solidFill>
                            <a:srgbClr val="000000"/>
                          </a:solidFill>
                          <a:effectLst/>
                          <a:latin typeface="+mn-lt"/>
                        </a:rPr>
                        <a:t>2020 Lib. Automation System Survey</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dirty="0">
                          <a:solidFill>
                            <a:srgbClr val="000000"/>
                          </a:solidFill>
                          <a:effectLst/>
                          <a:latin typeface="+mn-lt"/>
                        </a:rPr>
                        <a:t>Contact Person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dirty="0">
                          <a:solidFill>
                            <a:srgbClr val="000000"/>
                          </a:solidFill>
                          <a:effectLst/>
                          <a:latin typeface="+mn-lt"/>
                        </a:rPr>
                        <a:t>School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dirty="0">
                          <a:solidFill>
                            <a:srgbClr val="000000"/>
                          </a:solidFill>
                          <a:effectLst/>
                          <a:latin typeface="+mn-lt"/>
                        </a:rPr>
                        <a:t>City</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dirty="0">
                          <a:solidFill>
                            <a:srgbClr val="000000"/>
                          </a:solidFill>
                          <a:effectLst/>
                          <a:latin typeface="+mn-lt"/>
                        </a:rPr>
                        <a:t>Contact Email</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0201651"/>
                  </a:ext>
                </a:extLst>
              </a:tr>
              <a:tr h="335477">
                <a:tc>
                  <a:txBody>
                    <a:bodyPr/>
                    <a:lstStyle/>
                    <a:p>
                      <a:pPr algn="l" fontAlgn="ctr"/>
                      <a:r>
                        <a:rPr lang="en-US" sz="1400" b="0" i="0" u="sng" strike="noStrike" dirty="0">
                          <a:solidFill>
                            <a:srgbClr val="0563C1"/>
                          </a:solidFill>
                          <a:effectLst/>
                          <a:latin typeface="+mn-lt"/>
                          <a:hlinkClick r:id="rId3"/>
                        </a:rPr>
                        <a:t> 1. Follett Library System, Destiny</a:t>
                      </a:r>
                      <a:endParaRPr lang="en-US" sz="1400" b="0" i="0" u="sng" strike="noStrike" dirty="0">
                        <a:solidFill>
                          <a:srgbClr val="0563C1"/>
                        </a:solidFill>
                        <a:effectLst/>
                        <a:latin typeface="+mn-lt"/>
                      </a:endParaRP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Diane Downey</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4"/>
                        </a:rPr>
                        <a:t>Yaak School Dist. #24</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Troy</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5"/>
                        </a:rPr>
                        <a:t>schoolclerk@yaakschool.org</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708778"/>
                  </a:ext>
                </a:extLst>
              </a:tr>
              <a:tr h="335477">
                <a:tc>
                  <a:txBody>
                    <a:bodyPr/>
                    <a:lstStyle/>
                    <a:p>
                      <a:pPr algn="l" fontAlgn="ctr"/>
                      <a:r>
                        <a:rPr lang="en-US" sz="1400" b="0" i="0" u="sng" strike="noStrike" dirty="0">
                          <a:solidFill>
                            <a:srgbClr val="0563C1"/>
                          </a:solidFill>
                          <a:effectLst/>
                          <a:latin typeface="+mn-lt"/>
                          <a:hlinkClick r:id="rId3"/>
                        </a:rPr>
                        <a:t> 2. Follett Library System, Destiny</a:t>
                      </a:r>
                      <a:endParaRPr lang="en-US" sz="1400" b="0" i="0" u="sng" strike="noStrike" dirty="0">
                        <a:solidFill>
                          <a:srgbClr val="0563C1"/>
                        </a:solidFill>
                        <a:effectLst/>
                        <a:latin typeface="+mn-lt"/>
                      </a:endParaRP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Erin Lipkind</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Sunset Elementary Schools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Greenough</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6"/>
                        </a:rPr>
                        <a:t>elipkind@missoulacounty.us</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0843684"/>
                  </a:ext>
                </a:extLst>
              </a:tr>
              <a:tr h="335477">
                <a:tc>
                  <a:txBody>
                    <a:bodyPr/>
                    <a:lstStyle/>
                    <a:p>
                      <a:pPr algn="l" fontAlgn="ctr"/>
                      <a:r>
                        <a:rPr lang="en-US" sz="1400" b="0" i="0" u="sng" strike="noStrike" dirty="0">
                          <a:solidFill>
                            <a:srgbClr val="0563C1"/>
                          </a:solidFill>
                          <a:effectLst/>
                          <a:latin typeface="+mn-lt"/>
                          <a:hlinkClick r:id="rId3"/>
                        </a:rPr>
                        <a:t> 3. Follett Library System, Destiny</a:t>
                      </a:r>
                      <a:endParaRPr lang="en-US" sz="1400" b="0" i="0" u="sng" strike="noStrike" dirty="0">
                        <a:solidFill>
                          <a:srgbClr val="0563C1"/>
                        </a:solidFill>
                        <a:effectLst/>
                        <a:latin typeface="+mn-lt"/>
                      </a:endParaRP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Erin Lipkind</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7"/>
                        </a:rPr>
                        <a:t>Swan Valley School </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Condon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6"/>
                        </a:rPr>
                        <a:t>elipkind@missoulacounty.us</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1026038"/>
                  </a:ext>
                </a:extLst>
              </a:tr>
              <a:tr h="416098">
                <a:tc>
                  <a:txBody>
                    <a:bodyPr/>
                    <a:lstStyle/>
                    <a:p>
                      <a:pPr algn="l" fontAlgn="ctr"/>
                      <a:r>
                        <a:rPr lang="en-US" sz="1400" b="0" i="0" u="sng" strike="noStrike" dirty="0">
                          <a:solidFill>
                            <a:srgbClr val="0563C1"/>
                          </a:solidFill>
                          <a:effectLst/>
                          <a:latin typeface="+mn-lt"/>
                          <a:hlinkClick r:id="rId3"/>
                        </a:rPr>
                        <a:t> 4. Follett, Switching from Alexandria </a:t>
                      </a:r>
                      <a:endParaRPr lang="en-US" sz="1400" b="0" i="0" u="sng" strike="noStrike" dirty="0">
                        <a:solidFill>
                          <a:srgbClr val="0563C1"/>
                        </a:solidFill>
                        <a:effectLst/>
                        <a:latin typeface="+mn-lt"/>
                      </a:endParaRP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Erin Lipkind</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8"/>
                        </a:rPr>
                        <a:t>DeSmet School</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Missoula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6"/>
                        </a:rPr>
                        <a:t>elipkind@missoulacounty.us</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0128947"/>
                  </a:ext>
                </a:extLst>
              </a:tr>
              <a:tr h="335477">
                <a:tc>
                  <a:txBody>
                    <a:bodyPr/>
                    <a:lstStyle/>
                    <a:p>
                      <a:pPr algn="l" fontAlgn="ctr"/>
                      <a:r>
                        <a:rPr lang="en-US" sz="1400" b="0" i="0" u="sng" strike="noStrike" dirty="0">
                          <a:solidFill>
                            <a:srgbClr val="0563C1"/>
                          </a:solidFill>
                          <a:effectLst/>
                          <a:latin typeface="+mn-lt"/>
                          <a:hlinkClick r:id="rId3"/>
                        </a:rPr>
                        <a:t> 5. Follett Library system, Destiny</a:t>
                      </a:r>
                      <a:endParaRPr lang="en-US" sz="1400" b="0" i="0" u="sng" strike="noStrike" dirty="0">
                        <a:solidFill>
                          <a:srgbClr val="0563C1"/>
                        </a:solidFill>
                        <a:effectLst/>
                        <a:latin typeface="+mn-lt"/>
                      </a:endParaRP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Tammy Bartos,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9"/>
                        </a:rPr>
                        <a:t>Creston School District #9</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Kalispell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10"/>
                        </a:rPr>
                        <a:t>districtclerk@montanasky.net</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6446"/>
                  </a:ext>
                </a:extLst>
              </a:tr>
              <a:tr h="335477">
                <a:tc>
                  <a:txBody>
                    <a:bodyPr/>
                    <a:lstStyle/>
                    <a:p>
                      <a:pPr algn="l" fontAlgn="ctr"/>
                      <a:r>
                        <a:rPr lang="en-US" sz="1400" b="0" i="0" u="sng" strike="noStrike" dirty="0">
                          <a:solidFill>
                            <a:srgbClr val="0563C1"/>
                          </a:solidFill>
                          <a:effectLst/>
                          <a:latin typeface="+mn-lt"/>
                          <a:hlinkClick r:id="rId3"/>
                        </a:rPr>
                        <a:t> 6. Follett Library system, Destiny</a:t>
                      </a:r>
                      <a:endParaRPr lang="en-US" sz="1400" b="0" i="0" u="sng" strike="noStrike" dirty="0">
                        <a:solidFill>
                          <a:srgbClr val="0563C1"/>
                        </a:solidFill>
                        <a:effectLst/>
                        <a:latin typeface="+mn-lt"/>
                      </a:endParaRP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Cinda Self</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11"/>
                        </a:rPr>
                        <a:t>Arrowhead Elem. Dist. #75</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Pray</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12"/>
                        </a:rPr>
                        <a:t>cself@arrowheadk8.org </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8508194"/>
                  </a:ext>
                </a:extLst>
              </a:tr>
              <a:tr h="335477">
                <a:tc>
                  <a:txBody>
                    <a:bodyPr/>
                    <a:lstStyle/>
                    <a:p>
                      <a:pPr algn="l" fontAlgn="b"/>
                      <a:r>
                        <a:rPr lang="en-US" sz="1400" b="0" i="0" u="sng" strike="noStrike" dirty="0">
                          <a:solidFill>
                            <a:srgbClr val="0563C1"/>
                          </a:solidFill>
                          <a:effectLst/>
                          <a:latin typeface="+mn-lt"/>
                          <a:hlinkClick r:id="rId3"/>
                        </a:rPr>
                        <a:t> 7.Follett Library system, Destiny</a:t>
                      </a:r>
                      <a:endParaRPr lang="en-US" sz="1400" b="0" i="0" u="sng" strike="noStrike" dirty="0">
                        <a:solidFill>
                          <a:srgbClr val="0563C1"/>
                        </a:solidFill>
                        <a:effectLst/>
                        <a:latin typeface="+mn-lt"/>
                      </a:endParaRP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Lindsay Roudebush</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sng" strike="noStrike" dirty="0">
                          <a:solidFill>
                            <a:srgbClr val="0563C1"/>
                          </a:solidFill>
                          <a:effectLst/>
                          <a:latin typeface="+mn-lt"/>
                          <a:hlinkClick r:id="rId13"/>
                        </a:rPr>
                        <a:t>Geraldine Public School </a:t>
                      </a:r>
                      <a:endParaRPr lang="en-US" sz="1400" b="0" i="0" u="sng" strike="noStrike" dirty="0">
                        <a:solidFill>
                          <a:srgbClr val="0563C1"/>
                        </a:solidFill>
                        <a:effectLst/>
                        <a:latin typeface="+mn-lt"/>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Geraldine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14"/>
                        </a:rPr>
                        <a:t>lroudebush@geraldine.k12.mt.us</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5593109"/>
                  </a:ext>
                </a:extLst>
              </a:tr>
              <a:tr h="335477">
                <a:tc>
                  <a:txBody>
                    <a:bodyPr/>
                    <a:lstStyle/>
                    <a:p>
                      <a:pPr algn="l" fontAlgn="b"/>
                      <a:r>
                        <a:rPr lang="en-US" sz="1400" b="0" i="0" u="sng" strike="noStrike" dirty="0">
                          <a:solidFill>
                            <a:srgbClr val="0563C1"/>
                          </a:solidFill>
                          <a:effectLst/>
                          <a:latin typeface="+mn-lt"/>
                          <a:hlinkClick r:id="rId3"/>
                        </a:rPr>
                        <a:t> 8.Follett Library system, Destiny</a:t>
                      </a:r>
                      <a:r>
                        <a:rPr lang="en-US" sz="1400" b="0" i="0" u="sng" strike="noStrike" dirty="0">
                          <a:solidFill>
                            <a:srgbClr val="0563C1"/>
                          </a:solidFill>
                          <a:effectLst/>
                          <a:latin typeface="+mn-lt"/>
                        </a:rPr>
                        <a:t> </a:t>
                      </a:r>
                      <a:r>
                        <a:rPr lang="en-US" sz="1400" b="0" i="0" u="none" strike="noStrike" dirty="0">
                          <a:solidFill>
                            <a:srgbClr val="0563C1"/>
                          </a:solidFill>
                          <a:effectLst/>
                          <a:latin typeface="+mn-lt"/>
                        </a:rPr>
                        <a:t> </a:t>
                      </a:r>
                      <a:r>
                        <a:rPr lang="en-US" sz="1400" b="1" i="0" u="none" strike="noStrike" dirty="0">
                          <a:solidFill>
                            <a:srgbClr val="0563C1"/>
                          </a:solidFill>
                          <a:effectLst/>
                          <a:latin typeface="+mn-lt"/>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Terrie Fields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sng" strike="noStrike" dirty="0">
                          <a:solidFill>
                            <a:srgbClr val="0563C1"/>
                          </a:solidFill>
                          <a:effectLst/>
                          <a:latin typeface="+mn-lt"/>
                          <a:hlinkClick r:id="rId15"/>
                        </a:rPr>
                        <a:t>Roy School</a:t>
                      </a:r>
                      <a:endParaRPr lang="en-US" sz="1400" b="0" i="0" u="sng" strike="noStrike" dirty="0">
                        <a:solidFill>
                          <a:srgbClr val="0563C1"/>
                        </a:solidFill>
                        <a:effectLst/>
                        <a:latin typeface="+mn-lt"/>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mn-lt"/>
                        </a:rPr>
                        <a:t>Roy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16"/>
                        </a:rPr>
                        <a:t>terrie.fields@roy.k12.mt.us</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830623"/>
                  </a:ext>
                </a:extLst>
              </a:tr>
              <a:tr h="335477">
                <a:tc>
                  <a:txBody>
                    <a:bodyPr/>
                    <a:lstStyle/>
                    <a:p>
                      <a:pPr algn="l" fontAlgn="ctr"/>
                      <a:r>
                        <a:rPr lang="en-US" sz="1400" b="0" i="0" u="sng" strike="noStrike" dirty="0">
                          <a:solidFill>
                            <a:srgbClr val="0563C1"/>
                          </a:solidFill>
                          <a:effectLst/>
                          <a:latin typeface="+mn-lt"/>
                          <a:hlinkClick r:id="rId17"/>
                        </a:rPr>
                        <a:t> 9. Libib app</a:t>
                      </a:r>
                      <a:r>
                        <a:rPr lang="en-US" sz="1400" b="0" i="0" u="none" strike="noStrike" dirty="0">
                          <a:solidFill>
                            <a:srgbClr val="0563C1"/>
                          </a:solidFill>
                          <a:effectLst/>
                          <a:latin typeface="+mn-lt"/>
                        </a:rPr>
                        <a:t>                                             </a:t>
                      </a:r>
                      <a:endParaRPr lang="en-US" sz="1400" b="1" i="0" u="sng" strike="noStrike" dirty="0">
                        <a:solidFill>
                          <a:srgbClr val="0563C1"/>
                        </a:solidFill>
                        <a:effectLst/>
                        <a:latin typeface="+mn-lt"/>
                      </a:endParaRP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Brandy Shaffer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East Malta Colony School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Malta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18"/>
                        </a:rPr>
                        <a:t>bshaffer.hlp.mt@gmail.com </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952053"/>
                  </a:ext>
                </a:extLst>
              </a:tr>
              <a:tr h="335477">
                <a:tc>
                  <a:txBody>
                    <a:bodyPr/>
                    <a:lstStyle/>
                    <a:p>
                      <a:pPr algn="l" fontAlgn="ctr"/>
                      <a:r>
                        <a:rPr lang="en-US" sz="1400" b="0" i="0" u="sng" strike="noStrike" dirty="0">
                          <a:solidFill>
                            <a:srgbClr val="0563C1"/>
                          </a:solidFill>
                          <a:effectLst/>
                          <a:latin typeface="+mn-lt"/>
                          <a:hlinkClick r:id="rId17"/>
                        </a:rPr>
                        <a:t> 10. Libib app</a:t>
                      </a:r>
                      <a:r>
                        <a:rPr lang="en-US" sz="1400" b="0" i="0" u="none" strike="noStrike" dirty="0">
                          <a:solidFill>
                            <a:srgbClr val="0563C1"/>
                          </a:solidFill>
                          <a:effectLst/>
                          <a:latin typeface="+mn-lt"/>
                        </a:rPr>
                        <a:t>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Chateau Van Voast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19"/>
                        </a:rPr>
                        <a:t>North Harlem Elementary </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Harlem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20"/>
                        </a:rPr>
                        <a:t>chateau.christensen.cc@gmail.com </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0868448"/>
                  </a:ext>
                </a:extLst>
              </a:tr>
              <a:tr h="335477">
                <a:tc>
                  <a:txBody>
                    <a:bodyPr/>
                    <a:lstStyle/>
                    <a:p>
                      <a:pPr algn="l" fontAlgn="ctr"/>
                      <a:r>
                        <a:rPr lang="en-US" sz="1400" b="0" i="0" u="sng" strike="noStrike" dirty="0">
                          <a:solidFill>
                            <a:srgbClr val="0563C1"/>
                          </a:solidFill>
                          <a:effectLst/>
                          <a:latin typeface="+mn-lt"/>
                          <a:hlinkClick r:id="rId21"/>
                        </a:rPr>
                        <a:t> 11. Collectors.com.</a:t>
                      </a:r>
                      <a:r>
                        <a:rPr lang="en-US" sz="1400" b="0" i="0" u="none" strike="noStrike" dirty="0">
                          <a:solidFill>
                            <a:srgbClr val="0563C1"/>
                          </a:solidFill>
                          <a:effectLst/>
                          <a:latin typeface="+mn-lt"/>
                        </a:rPr>
                        <a:t>                                </a:t>
                      </a:r>
                      <a:endParaRPr lang="en-US" sz="1400" b="0" i="0" u="sng" strike="noStrike" dirty="0">
                        <a:solidFill>
                          <a:srgbClr val="0563C1"/>
                        </a:solidFill>
                        <a:effectLst/>
                        <a:latin typeface="+mn-lt"/>
                      </a:endParaRP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Linda Wombolt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 </a:t>
                      </a:r>
                      <a:r>
                        <a:rPr lang="en-US" sz="1400" kern="1200" dirty="0">
                          <a:solidFill>
                            <a:schemeClr val="tx1"/>
                          </a:solidFill>
                          <a:effectLst/>
                          <a:latin typeface="+mn-lt"/>
                          <a:ea typeface="+mn-ea"/>
                          <a:cs typeface="+mn-cs"/>
                        </a:rPr>
                        <a:t>Nye Elementary </a:t>
                      </a:r>
                      <a:endParaRPr lang="en-US" sz="1400" b="0" i="0" u="none" strike="noStrike" dirty="0">
                        <a:solidFill>
                          <a:srgbClr val="000000"/>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 Nye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22"/>
                        </a:rPr>
                        <a:t>linda.wombolt@gmail.com </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7958132"/>
                  </a:ext>
                </a:extLst>
              </a:tr>
              <a:tr h="335477">
                <a:tc>
                  <a:txBody>
                    <a:bodyPr/>
                    <a:lstStyle/>
                    <a:p>
                      <a:pPr algn="l" fontAlgn="ctr"/>
                      <a:r>
                        <a:rPr lang="en-US" sz="1400" b="0" i="0" u="sng" strike="noStrike" dirty="0">
                          <a:solidFill>
                            <a:srgbClr val="0563C1"/>
                          </a:solidFill>
                          <a:effectLst/>
                          <a:latin typeface="+mn-lt"/>
                          <a:hlinkClick r:id="rId23"/>
                        </a:rPr>
                        <a:t>12. ResourceMate</a:t>
                      </a:r>
                      <a:r>
                        <a:rPr lang="en-US" sz="1400" b="0" i="0" u="none" strike="noStrike" dirty="0">
                          <a:solidFill>
                            <a:srgbClr val="0563C1"/>
                          </a:solidFill>
                          <a:effectLst/>
                          <a:latin typeface="+mn-lt"/>
                        </a:rPr>
                        <a:t>                                   </a:t>
                      </a:r>
                      <a:endParaRPr lang="en-US" sz="1400" b="0" i="0" u="sng" strike="noStrike" dirty="0">
                        <a:solidFill>
                          <a:srgbClr val="0563C1"/>
                        </a:solidFill>
                        <a:effectLst/>
                        <a:latin typeface="+mn-lt"/>
                      </a:endParaRP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Carol Christensen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24"/>
                        </a:rPr>
                        <a:t>Hinsdale Public School</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n-lt"/>
                        </a:rPr>
                        <a:t>Hinsdale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sng" strike="noStrike" dirty="0">
                          <a:solidFill>
                            <a:srgbClr val="0563C1"/>
                          </a:solidFill>
                          <a:effectLst/>
                          <a:latin typeface="+mn-lt"/>
                          <a:hlinkClick r:id="rId25"/>
                        </a:rPr>
                        <a:t>cchristensen@hinsdale.k12.mt.us </a:t>
                      </a:r>
                      <a:endParaRPr lang="en-US" sz="1400" b="0" i="0" u="sng" strike="noStrike" dirty="0">
                        <a:solidFill>
                          <a:srgbClr val="0563C1"/>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8127380"/>
                  </a:ext>
                </a:extLst>
              </a:tr>
              <a:tr h="347044">
                <a:tc>
                  <a:txBody>
                    <a:bodyPr/>
                    <a:lstStyle/>
                    <a:p>
                      <a:pPr algn="l" fontAlgn="b"/>
                      <a:r>
                        <a:rPr lang="en-US" sz="1400" b="0" i="0" u="sng" strike="noStrike" dirty="0">
                          <a:solidFill>
                            <a:srgbClr val="0563C1"/>
                          </a:solidFill>
                          <a:effectLst/>
                          <a:latin typeface="+mn-lt"/>
                          <a:hlinkClick r:id="rId26"/>
                        </a:rPr>
                        <a:t> 13. PC Card Catalogue  </a:t>
                      </a:r>
                      <a:r>
                        <a:rPr lang="en-US" sz="1400" b="0" i="0" u="none" strike="noStrike" dirty="0">
                          <a:solidFill>
                            <a:srgbClr val="0563C1"/>
                          </a:solidFill>
                          <a:effectLst/>
                          <a:latin typeface="+mn-lt"/>
                        </a:rPr>
                        <a:t>                          </a:t>
                      </a:r>
                      <a:endParaRPr lang="en-US" sz="1400" b="0" i="0" u="sng" strike="noStrike" dirty="0">
                        <a:solidFill>
                          <a:srgbClr val="0563C1"/>
                        </a:solidFill>
                        <a:effectLst/>
                        <a:latin typeface="+mn-lt"/>
                      </a:endParaRP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mn-lt"/>
                        </a:rPr>
                        <a:t>Penny Huxtable </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sng" strike="noStrike" dirty="0">
                          <a:solidFill>
                            <a:srgbClr val="0563C1"/>
                          </a:solidFill>
                          <a:effectLst/>
                          <a:latin typeface="+mn-lt"/>
                        </a:rPr>
                        <a:t>Grant Public School</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mn-lt"/>
                        </a:rPr>
                        <a:t>Grant</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sng" strike="noStrike" dirty="0">
                          <a:solidFill>
                            <a:srgbClr val="0563C1"/>
                          </a:solidFill>
                          <a:effectLst/>
                          <a:latin typeface="+mn-lt"/>
                          <a:hlinkClick r:id="rId27"/>
                        </a:rPr>
                        <a:t>phuxtable8@gmail.com</a:t>
                      </a:r>
                      <a:endParaRPr lang="en-US" sz="1400" b="0" i="0" u="sng" strike="noStrike" dirty="0">
                        <a:solidFill>
                          <a:srgbClr val="0563C1"/>
                        </a:solidFill>
                        <a:effectLst/>
                        <a:latin typeface="+mn-lt"/>
                      </a:endParaRPr>
                    </a:p>
                  </a:txBody>
                  <a:tcPr marL="6350" marR="6350" marT="635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5174257"/>
                  </a:ext>
                </a:extLst>
              </a:tr>
              <a:tr h="1018869">
                <a:tc gridSpan="5">
                  <a:txBody>
                    <a:bodyPr/>
                    <a:lstStyle/>
                    <a:p>
                      <a:pPr algn="l" fontAlgn="ctr"/>
                      <a:endParaRPr lang="en-US" sz="1800" b="0" i="0" u="sng" strike="noStrike" dirty="0">
                        <a:solidFill>
                          <a:srgbClr val="0563C1"/>
                        </a:solidFill>
                        <a:effectLst/>
                        <a:latin typeface="Calibri" panose="020F0502020204030204" pitchFamily="34" charset="0"/>
                      </a:endParaRP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en-US" sz="14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en-US" sz="1400" b="0" i="0" u="sng" strike="noStrike" dirty="0">
                        <a:solidFill>
                          <a:srgbClr val="0563C1"/>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en-US" sz="14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en-US" sz="1400" b="0" i="0" u="sng" strike="noStrike" dirty="0">
                        <a:solidFill>
                          <a:srgbClr val="0563C1"/>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5813430"/>
                  </a:ext>
                </a:extLst>
              </a:tr>
            </a:tbl>
          </a:graphicData>
        </a:graphic>
      </p:graphicFrame>
    </p:spTree>
    <p:extLst>
      <p:ext uri="{BB962C8B-B14F-4D97-AF65-F5344CB8AC3E}">
        <p14:creationId xmlns:p14="http://schemas.microsoft.com/office/powerpoint/2010/main" val="1170945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81D329-9858-4ACD-9B33-1ED695469B28}"/>
              </a:ext>
            </a:extLst>
          </p:cNvPr>
          <p:cNvSpPr txBox="1"/>
          <p:nvPr/>
        </p:nvSpPr>
        <p:spPr>
          <a:xfrm>
            <a:off x="66675" y="466725"/>
            <a:ext cx="11982450" cy="37087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This </a:t>
            </a:r>
            <a:r>
              <a:rPr kumimoji="0" lang="en-US" sz="2800" b="1" i="0"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completes the live portion </a:t>
            </a:r>
            <a:r>
              <a:rPr kumimoji="0" lang="en-US" sz="2800" b="1" i="0"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of the 2020 MSSA Library Standards workshop.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prstClr val="black"/>
                </a:solidFill>
                <a:latin typeface="Calibri" panose="020F0502020204030204" pitchFamily="34" charset="0"/>
                <a:ea typeface="Calibri" panose="020F0502020204030204" pitchFamily="34" charset="0"/>
                <a:cs typeface="Calibri" panose="020F0502020204030204" pitchFamily="34" charset="0"/>
              </a:rPr>
              <a:t>Thank you</a:t>
            </a:r>
            <a:r>
              <a:rPr lang="en-US" sz="2800" dirty="0">
                <a:solidFill>
                  <a:prstClr val="black"/>
                </a:solidFill>
                <a:latin typeface="Calibri" panose="020F0502020204030204" pitchFamily="34" charset="0"/>
                <a:ea typeface="Calibri" panose="020F0502020204030204" pitchFamily="34" charset="0"/>
                <a:cs typeface="Calibri" panose="020F0502020204030204" pitchFamily="34" charset="0"/>
              </a:rPr>
              <a:t>, It has been </a:t>
            </a:r>
            <a:r>
              <a:rPr lang="en-US" sz="2800" b="1" dirty="0">
                <a:solidFill>
                  <a:prstClr val="black"/>
                </a:solidFill>
                <a:latin typeface="Calibri" panose="020F0502020204030204" pitchFamily="34" charset="0"/>
                <a:ea typeface="Calibri" panose="020F0502020204030204" pitchFamily="34" charset="0"/>
                <a:cs typeface="Calibri" panose="020F0502020204030204" pitchFamily="34" charset="0"/>
              </a:rPr>
              <a:t>my pleasure to work with you over the years</a:t>
            </a:r>
            <a:r>
              <a:rPr lang="en-US" sz="2800" dirty="0">
                <a:solidFill>
                  <a:prstClr val="black"/>
                </a:solidFill>
                <a:latin typeface="Calibri" panose="020F0502020204030204" pitchFamily="34" charset="0"/>
                <a:ea typeface="Calibri" panose="020F0502020204030204" pitchFamily="34" charset="0"/>
                <a:cs typeface="Calibri" panose="020F0502020204030204" pitchFamily="34" charset="0"/>
              </a:rPr>
              <a:t>.  I </a:t>
            </a:r>
            <a:r>
              <a:rPr lang="en-US" sz="2800" b="1" dirty="0">
                <a:solidFill>
                  <a:prstClr val="black"/>
                </a:solidFill>
                <a:latin typeface="Calibri" panose="020F0502020204030204" pitchFamily="34" charset="0"/>
                <a:ea typeface="Calibri" panose="020F0502020204030204" pitchFamily="34" charset="0"/>
                <a:cs typeface="Calibri" panose="020F0502020204030204" pitchFamily="34" charset="0"/>
              </a:rPr>
              <a:t>hope you have found the workshops and listserv posts</a:t>
            </a:r>
            <a:r>
              <a:rPr lang="en-US" sz="2800" dirty="0">
                <a:solidFill>
                  <a:prstClr val="black"/>
                </a:solidFill>
                <a:latin typeface="Calibri" panose="020F0502020204030204" pitchFamily="34" charset="0"/>
                <a:ea typeface="Calibri" panose="020F0502020204030204" pitchFamily="34" charset="0"/>
                <a:cs typeface="Calibri" panose="020F0502020204030204" pitchFamily="34" charset="0"/>
              </a:rPr>
              <a:t> I have presented </a:t>
            </a:r>
            <a:r>
              <a:rPr lang="en-US" sz="2800" b="1" dirty="0">
                <a:solidFill>
                  <a:prstClr val="black"/>
                </a:solidFill>
                <a:latin typeface="Calibri" panose="020F0502020204030204" pitchFamily="34" charset="0"/>
                <a:ea typeface="Calibri" panose="020F0502020204030204" pitchFamily="34" charset="0"/>
                <a:cs typeface="Calibri" panose="020F0502020204030204" pitchFamily="34" charset="0"/>
              </a:rPr>
              <a:t>useful to your work and understanding of the K-12 library</a:t>
            </a:r>
            <a:r>
              <a:rPr lang="en-US" sz="2800" dirty="0">
                <a:solidFill>
                  <a:prstClr val="black"/>
                </a:solidFill>
                <a:latin typeface="Calibri" panose="020F0502020204030204" pitchFamily="34" charset="0"/>
                <a:ea typeface="Calibri" panose="020F0502020204030204" pitchFamily="34" charset="0"/>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1"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The following four slides </a:t>
            </a:r>
            <a:r>
              <a:rPr kumimoji="0" lang="en-US" sz="2800" b="1" i="0"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consist of </a:t>
            </a:r>
            <a:r>
              <a:rPr kumimoji="0" lang="en-US" sz="2800" b="1" i="0"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Library Weeding </a:t>
            </a:r>
            <a:r>
              <a:rPr kumimoji="0" lang="en-US" sz="2800" b="1" i="0"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and </a:t>
            </a:r>
            <a:r>
              <a:rPr kumimoji="0" lang="en-US" sz="2800" b="1" i="0"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Award-Winning Books</a:t>
            </a:r>
            <a:r>
              <a:rPr kumimoji="0" lang="en-US" sz="2800" b="1" i="0"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information </a:t>
            </a:r>
            <a:r>
              <a:rPr kumimoji="0" lang="en-US" sz="2800" b="1" i="0"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and assignments </a:t>
            </a:r>
            <a:endParaRPr kumimoji="0" lang="en-US" sz="1600" b="1" i="0" strike="noStrike" kern="1200" cap="none" spc="0" normalizeH="0" baseline="0" noProof="0" dirty="0">
              <a:ln>
                <a:noFill/>
              </a:ln>
              <a:solidFill>
                <a:srgbClr val="FF0000"/>
              </a:solidFill>
              <a:effectLst/>
              <a:uLnTx/>
              <a:uFillTx/>
              <a:ea typeface="Times New Roman" panose="02020603050405020304" pitchFamily="18" charset="0"/>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9046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5AC87B-139C-416D-8544-BFAFDE47888C}"/>
              </a:ext>
            </a:extLst>
          </p:cNvPr>
          <p:cNvSpPr txBox="1"/>
          <p:nvPr/>
        </p:nvSpPr>
        <p:spPr>
          <a:xfrm>
            <a:off x="104775" y="104775"/>
            <a:ext cx="12011025" cy="784830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sng" strike="noStrike" kern="1200" cap="none" spc="0" normalizeH="0" baseline="0" noProof="0" dirty="0">
                <a:ln>
                  <a:noFill/>
                </a:ln>
                <a:solidFill>
                  <a:prstClr val="black"/>
                </a:solidFill>
                <a:effectLst/>
                <a:uLnTx/>
                <a:uFillTx/>
                <a:ea typeface="Times New Roman" panose="02020603050405020304" pitchFamily="18" charset="0"/>
                <a:cs typeface="+mn-cs"/>
              </a:rPr>
              <a:t>Hour Two</a:t>
            </a:r>
            <a:r>
              <a:rPr kumimoji="0" lang="en-US" b="1" i="0" u="none" strike="noStrike" kern="1200" cap="none" spc="0" normalizeH="0" baseline="0" noProof="0" dirty="0">
                <a:ln>
                  <a:noFill/>
                </a:ln>
                <a:solidFill>
                  <a:prstClr val="black"/>
                </a:solidFill>
                <a:effectLst/>
                <a:uLnTx/>
                <a:uFillTx/>
                <a:ea typeface="Times New Roman" panose="02020603050405020304" pitchFamily="18" charset="0"/>
                <a:cs typeface="+mn-cs"/>
              </a:rPr>
              <a:t>: </a:t>
            </a:r>
            <a:r>
              <a:rPr kumimoji="0" lang="en-US" b="1" i="0" u="sng" strike="noStrike" kern="1200" cap="none" spc="0" normalizeH="0" baseline="0" noProof="0" dirty="0">
                <a:ln>
                  <a:noFill/>
                </a:ln>
                <a:solidFill>
                  <a:prstClr val="black"/>
                </a:solidFill>
                <a:effectLst/>
                <a:uLnTx/>
                <a:uFillTx/>
                <a:ea typeface="Times New Roman" panose="02020603050405020304" pitchFamily="18" charset="0"/>
                <a:cs typeface="+mn-cs"/>
              </a:rPr>
              <a:t>Online Activity </a:t>
            </a:r>
            <a:r>
              <a:rPr kumimoji="0" lang="en-US" i="0" u="none" strike="noStrike" kern="1200" cap="none" spc="0" normalizeH="0" baseline="0" noProof="0" dirty="0">
                <a:ln>
                  <a:noFill/>
                </a:ln>
                <a:solidFill>
                  <a:prstClr val="black"/>
                </a:solidFill>
                <a:effectLst/>
                <a:uLnTx/>
                <a:uFillTx/>
                <a:ea typeface="Times New Roman" panose="02020603050405020304" pitchFamily="18" charset="0"/>
                <a:cs typeface="+mn-cs"/>
              </a:rPr>
              <a:t>on </a:t>
            </a:r>
            <a:r>
              <a:rPr kumimoji="0" lang="en-US" b="1" i="0" u="sng" strike="noStrike" kern="1200" cap="none" spc="0" normalizeH="0" baseline="0" noProof="0" dirty="0">
                <a:ln>
                  <a:noFill/>
                </a:ln>
                <a:solidFill>
                  <a:prstClr val="black"/>
                </a:solidFill>
                <a:effectLst/>
                <a:uLnTx/>
                <a:uFillTx/>
                <a:ea typeface="Times New Roman" panose="02020603050405020304" pitchFamily="18" charset="0"/>
                <a:cs typeface="+mn-cs"/>
              </a:rPr>
              <a:t>Library Weeding </a:t>
            </a:r>
            <a:r>
              <a:rPr lang="en-US" b="1" u="sng" dirty="0">
                <a:solidFill>
                  <a:prstClr val="black"/>
                </a:solidFill>
                <a:ea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dirty="0">
              <a:solidFill>
                <a:prstClr val="black"/>
              </a:solidFill>
              <a:ea typeface="Times New Roman" panose="02020603050405020304" pitchFamily="18" charset="0"/>
              <a:hlinkClick r:id="rId2"/>
            </a:endParaRPr>
          </a:p>
          <a:p>
            <a:pPr defTabSz="914400">
              <a:defRPr/>
            </a:pPr>
            <a:r>
              <a:rPr kumimoji="0" lang="en-US" sz="1800" b="1" i="0" u="none" strike="noStrike" kern="1200" cap="none" spc="0" normalizeH="0" baseline="0" noProof="0" dirty="0">
                <a:ln>
                  <a:noFill/>
                </a:ln>
                <a:effectLst/>
                <a:uLnTx/>
                <a:uFillTx/>
                <a:ea typeface="Times New Roman" panose="02020603050405020304" pitchFamily="18" charset="0"/>
                <a:cs typeface="+mn-cs"/>
              </a:rPr>
              <a:t>In addition to Library Automation</a:t>
            </a:r>
            <a:r>
              <a:rPr kumimoji="0" lang="en-US" sz="1800" i="0" u="none" strike="noStrike" kern="1200" cap="none" spc="0" normalizeH="0" baseline="0" noProof="0" dirty="0">
                <a:ln>
                  <a:noFill/>
                </a:ln>
                <a:effectLst/>
                <a:uLnTx/>
                <a:uFillTx/>
                <a:ea typeface="Times New Roman" panose="02020603050405020304" pitchFamily="18" charset="0"/>
                <a:cs typeface="+mn-cs"/>
              </a:rPr>
              <a:t>, </a:t>
            </a:r>
            <a:r>
              <a:rPr kumimoji="0" lang="en-US" sz="1800" b="1" i="0" u="none" strike="noStrike" kern="1200" cap="none" spc="0" normalizeH="0" baseline="0" noProof="0" dirty="0">
                <a:ln>
                  <a:noFill/>
                </a:ln>
                <a:effectLst/>
                <a:uLnTx/>
                <a:uFillTx/>
                <a:ea typeface="Times New Roman" panose="02020603050405020304" pitchFamily="18" charset="0"/>
                <a:cs typeface="+mn-cs"/>
              </a:rPr>
              <a:t>I get many questions every</a:t>
            </a:r>
            <a:r>
              <a:rPr lang="en-US" sz="1800" b="1" dirty="0">
                <a:ea typeface="Times New Roman" panose="02020603050405020304" pitchFamily="18" charset="0"/>
              </a:rPr>
              <a:t> year </a:t>
            </a:r>
            <a:r>
              <a:rPr kumimoji="0" lang="en-US" sz="1800" b="1" i="0" u="none" strike="noStrike" kern="1200" cap="none" spc="0" normalizeH="0" baseline="0" noProof="0" dirty="0">
                <a:ln>
                  <a:noFill/>
                </a:ln>
                <a:effectLst/>
                <a:uLnTx/>
                <a:uFillTx/>
                <a:ea typeface="Times New Roman" panose="02020603050405020304" pitchFamily="18" charset="0"/>
                <a:cs typeface="+mn-cs"/>
              </a:rPr>
              <a:t>about how to weed a school library.  This activity will provide you with all the skills you need to do this important task.</a:t>
            </a:r>
          </a:p>
          <a:p>
            <a:pPr defTabSz="914400">
              <a:defRPr/>
            </a:pPr>
            <a:endParaRPr lang="en-US" b="1" dirty="0">
              <a:solidFill>
                <a:prstClr val="black"/>
              </a:solidFill>
              <a:ea typeface="Times New Roman" panose="02020603050405020304" pitchFamily="18" charset="0"/>
            </a:endParaRPr>
          </a:p>
          <a:p>
            <a:pPr defTabSz="914400">
              <a:defRPr/>
            </a:pPr>
            <a:r>
              <a:rPr lang="en-US" sz="1800" b="1" dirty="0">
                <a:effectLst/>
                <a:latin typeface="Calibri" panose="020F0502020204030204" pitchFamily="34" charset="0"/>
                <a:cs typeface="Calibri" panose="020F0502020204030204" pitchFamily="34" charset="0"/>
              </a:rPr>
              <a:t>The NDSL de-selection and Weeding Template  is one of the handouts emailed previous to the workshop.  It can be found at </a:t>
            </a:r>
            <a:r>
              <a:rPr kumimoji="0" lang="en-US" b="1" i="0" u="none" strike="noStrike" kern="1200" cap="none" spc="0" normalizeH="0" baseline="0" noProof="0" dirty="0">
                <a:ln>
                  <a:noFill/>
                </a:ln>
                <a:solidFill>
                  <a:prstClr val="black"/>
                </a:solidFill>
                <a:effectLst/>
                <a:uLnTx/>
                <a:uFillTx/>
                <a:ea typeface="Times New Roman" panose="02020603050405020304" pitchFamily="18" charset="0"/>
                <a:cs typeface="+mn-cs"/>
                <a:hlinkClick r:id="rId2"/>
              </a:rPr>
              <a:t>MSSA Standards Page</a:t>
            </a:r>
            <a:r>
              <a:rPr kumimoji="0" lang="en-US" b="1" i="0" u="none" strike="noStrike" kern="1200" cap="none" spc="0" normalizeH="0" baseline="0" noProof="0" dirty="0">
                <a:ln>
                  <a:noFill/>
                </a:ln>
                <a:solidFill>
                  <a:prstClr val="black"/>
                </a:solidFill>
                <a:effectLst/>
                <a:uLnTx/>
                <a:uFillTx/>
                <a:ea typeface="Times New Roman" panose="02020603050405020304" pitchFamily="18" charset="0"/>
                <a:cs typeface="+mn-cs"/>
              </a:rPr>
              <a:t> </a:t>
            </a:r>
            <a:r>
              <a:rPr lang="en-US" b="1" noProof="0" dirty="0">
                <a:solidFill>
                  <a:srgbClr val="FF0000"/>
                </a:solidFill>
              </a:rPr>
              <a:t> </a:t>
            </a:r>
            <a:r>
              <a:rPr kumimoji="0" lang="en-US" i="0" u="none" strike="noStrike" kern="1200" cap="none" spc="0" normalizeH="0" baseline="0" noProof="0" dirty="0">
                <a:ln>
                  <a:noFill/>
                </a:ln>
                <a:effectLst/>
                <a:uLnTx/>
                <a:uFillTx/>
                <a:ea typeface="Times New Roman" panose="02020603050405020304" pitchFamily="18" charset="0"/>
                <a:cs typeface="+mn-cs"/>
              </a:rPr>
              <a:t>This handout contains information on </a:t>
            </a:r>
            <a:r>
              <a:rPr kumimoji="0" lang="en-US" i="0" u="none" strike="noStrike" kern="1200" cap="none" spc="0" normalizeH="0" baseline="0" noProof="0" dirty="0">
                <a:ln>
                  <a:noFill/>
                </a:ln>
                <a:solidFill>
                  <a:srgbClr val="FF0000"/>
                </a:solidFill>
                <a:effectLst/>
                <a:uLnTx/>
                <a:uFillTx/>
                <a:ea typeface="Times New Roman" panose="02020603050405020304" pitchFamily="18" charset="0"/>
                <a:cs typeface="+mn-cs"/>
              </a:rPr>
              <a:t>MUSTIE and Crew Weeding guidelines </a:t>
            </a:r>
            <a:r>
              <a:rPr kumimoji="0" lang="en-US" i="0" u="none" strike="noStrike" kern="1200" cap="none" spc="0" normalizeH="0" baseline="0" noProof="0" dirty="0">
                <a:ln>
                  <a:noFill/>
                </a:ln>
                <a:effectLst/>
                <a:uLnTx/>
                <a:uFillTx/>
                <a:ea typeface="Times New Roman" panose="02020603050405020304" pitchFamily="18" charset="0"/>
                <a:cs typeface="+mn-cs"/>
              </a:rPr>
              <a:t>and </a:t>
            </a:r>
            <a:r>
              <a:rPr kumimoji="0" lang="en-US" b="1" i="0" u="none" strike="noStrike" kern="1200" cap="none" spc="0" normalizeH="0" baseline="0" noProof="0" dirty="0">
                <a:ln>
                  <a:noFill/>
                </a:ln>
                <a:effectLst/>
                <a:uLnTx/>
                <a:uFillTx/>
                <a:ea typeface="Times New Roman" panose="02020603050405020304" pitchFamily="18" charset="0"/>
                <a:cs typeface="+mn-cs"/>
              </a:rPr>
              <a:t>will give you all you need to help you weed your library collection</a:t>
            </a:r>
            <a:r>
              <a:rPr kumimoji="0" lang="en-US" i="0" u="none" strike="noStrike" kern="1200" cap="none" spc="0" normalizeH="0" baseline="0" noProof="0" dirty="0">
                <a:ln>
                  <a:noFill/>
                </a:ln>
                <a:effectLst/>
                <a:uLnTx/>
                <a:uFillTx/>
                <a:ea typeface="Times New Roman" panose="02020603050405020304" pitchFamily="18" charset="0"/>
                <a:cs typeface="+mn-cs"/>
              </a:rPr>
              <a:t>. You will </a:t>
            </a:r>
            <a:r>
              <a:rPr kumimoji="0" lang="en-US" b="1" i="0" u="none" strike="noStrike" kern="1200" cap="none" spc="0" normalizeH="0" baseline="0" noProof="0" dirty="0">
                <a:ln>
                  <a:noFill/>
                </a:ln>
                <a:effectLst/>
                <a:uLnTx/>
                <a:uFillTx/>
                <a:ea typeface="Times New Roman" panose="02020603050405020304" pitchFamily="18" charset="0"/>
                <a:cs typeface="+mn-cs"/>
              </a:rPr>
              <a:t>also find two lessons you can use with your students to help you weed and use weeded materials.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dirty="0">
              <a:solidFill>
                <a:prstClr val="black"/>
              </a:solidFill>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ea typeface="Times New Roman" panose="02020603050405020304" pitchFamily="18" charset="0"/>
              </a:rPr>
              <a:t>How to Weed a library collection? The following online activity was created to help answer this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ea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dirty="0">
                <a:ln>
                  <a:noFill/>
                </a:ln>
                <a:solidFill>
                  <a:prstClr val="black"/>
                </a:solidFill>
                <a:effectLst/>
                <a:uLnTx/>
                <a:uFillTx/>
                <a:ea typeface="Times New Roman" panose="02020603050405020304" pitchFamily="18" charset="0"/>
                <a:cs typeface="+mn-cs"/>
              </a:rPr>
              <a:t>This lesson is based on  </a:t>
            </a:r>
            <a:r>
              <a:rPr lang="en-US" dirty="0">
                <a:solidFill>
                  <a:prstClr val="black"/>
                </a:solidFill>
                <a:ea typeface="Times New Roman" panose="02020603050405020304" pitchFamily="18" charset="0"/>
              </a:rPr>
              <a:t>School Library Weeding Using the </a:t>
            </a:r>
            <a:r>
              <a:rPr lang="en-US" b="1" dirty="0">
                <a:solidFill>
                  <a:srgbClr val="FF0000"/>
                </a:solidFill>
                <a:ea typeface="Times New Roman" panose="02020603050405020304" pitchFamily="18" charset="0"/>
                <a:hlinkClick r:id="rId3">
                  <a:extLst>
                    <a:ext uri="{A12FA001-AC4F-418D-AE19-62706E023703}">
                      <ahyp:hlinkClr xmlns:ahyp="http://schemas.microsoft.com/office/drawing/2018/hyperlinkcolor" val="tx"/>
                    </a:ext>
                  </a:extLst>
                </a:hlinkClick>
              </a:rPr>
              <a:t>MUSTIE/Crew Method </a:t>
            </a:r>
            <a:r>
              <a:rPr lang="en-US" dirty="0">
                <a:solidFill>
                  <a:prstClr val="black"/>
                </a:solidFill>
                <a:ea typeface="Times New Roman" panose="02020603050405020304" pitchFamily="18" charset="0"/>
              </a:rPr>
              <a:t>of de-selection or weeding created by Texas State Library and Archives Commission, 2008 and updated in 2012.</a:t>
            </a:r>
          </a:p>
          <a:p>
            <a:pPr defTabSz="914400">
              <a:defRPr/>
            </a:pPr>
            <a:endParaRPr lang="en-US" b="1" dirty="0">
              <a:solidFill>
                <a:prstClr val="black"/>
              </a:solidFill>
              <a:ea typeface="Times New Roman" panose="02020603050405020304" pitchFamily="18" charset="0"/>
            </a:endParaRPr>
          </a:p>
          <a:p>
            <a:pPr defTabSz="914400">
              <a:defRPr/>
            </a:pPr>
            <a:r>
              <a:rPr lang="en-US" b="1" dirty="0">
                <a:solidFill>
                  <a:prstClr val="black"/>
                </a:solidFill>
                <a:ea typeface="Times New Roman" panose="02020603050405020304" pitchFamily="18" charset="0"/>
              </a:rPr>
              <a:t>Don’t forget You can also find additional information on library weeding and much more </a:t>
            </a:r>
            <a:r>
              <a:rPr lang="en-US" dirty="0">
                <a:solidFill>
                  <a:prstClr val="black"/>
                </a:solidFill>
                <a:ea typeface="Times New Roman" panose="02020603050405020304" pitchFamily="18" charset="0"/>
              </a:rPr>
              <a:t>by clicking on the </a:t>
            </a:r>
            <a:r>
              <a:rPr lang="en-US" b="1" dirty="0">
                <a:solidFill>
                  <a:srgbClr val="FF0000"/>
                </a:solidFill>
                <a:ea typeface="Times New Roman" panose="02020603050405020304" pitchFamily="18" charset="0"/>
                <a:hlinkClick r:id="rId4">
                  <a:extLst>
                    <a:ext uri="{A12FA001-AC4F-418D-AE19-62706E023703}">
                      <ahyp:hlinkClr xmlns:ahyp="http://schemas.microsoft.com/office/drawing/2018/hyperlinkcolor" val="tx"/>
                    </a:ext>
                  </a:extLst>
                </a:hlinkClick>
              </a:rPr>
              <a:t>Patchwork</a:t>
            </a:r>
            <a:r>
              <a:rPr lang="en-US" b="1" dirty="0">
                <a:solidFill>
                  <a:srgbClr val="0563C1"/>
                </a:solidFill>
                <a:ea typeface="Times New Roman" panose="02020603050405020304" pitchFamily="18" charset="0"/>
                <a:hlinkClick r:id="rId4">
                  <a:extLst>
                    <a:ext uri="{A12FA001-AC4F-418D-AE19-62706E023703}">
                      <ahyp:hlinkClr xmlns:ahyp="http://schemas.microsoft.com/office/drawing/2018/hyperlinkcolor" val="tx"/>
                    </a:ext>
                  </a:extLst>
                </a:hlinkClick>
              </a:rPr>
              <a:t>: Handbook for Montana’s Small School Libraries </a:t>
            </a:r>
            <a:r>
              <a:rPr lang="en-US" dirty="0">
                <a:solidFill>
                  <a:prstClr val="black"/>
                </a:solidFill>
                <a:ea typeface="Times New Roman" panose="02020603050405020304" pitchFamily="18" charset="0"/>
              </a:rPr>
              <a:t>on the MSSA website.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dirty="0">
              <a:solidFill>
                <a:prstClr val="black"/>
              </a:solidFill>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ea typeface="Times New Roman" panose="02020603050405020304" pitchFamily="18" charset="0"/>
              </a:rPr>
              <a:t>Part One:  Watch</a:t>
            </a:r>
            <a:r>
              <a:rPr lang="en-US" b="1" dirty="0">
                <a:solidFill>
                  <a:prstClr val="black"/>
                </a:solidFill>
                <a:ea typeface="Times New Roman" panose="02020603050405020304" pitchFamily="18" charset="0"/>
              </a:rPr>
              <a:t> the following </a:t>
            </a:r>
            <a:r>
              <a:rPr lang="en-US" b="1" dirty="0">
                <a:solidFill>
                  <a:srgbClr val="FF0000"/>
                </a:solidFill>
                <a:ea typeface="Times New Roman" panose="02020603050405020304" pitchFamily="18" charset="0"/>
              </a:rPr>
              <a:t>YouTube video </a:t>
            </a:r>
            <a:r>
              <a:rPr lang="en-US" b="1" dirty="0">
                <a:solidFill>
                  <a:prstClr val="black"/>
                </a:solidFill>
                <a:ea typeface="Times New Roman" panose="02020603050405020304" pitchFamily="18" charset="0"/>
              </a:rPr>
              <a:t>on Library </a:t>
            </a:r>
            <a:r>
              <a:rPr lang="en-US" b="1" dirty="0">
                <a:solidFill>
                  <a:srgbClr val="FF0000"/>
                </a:solidFill>
                <a:ea typeface="Times New Roman" panose="02020603050405020304" pitchFamily="18" charset="0"/>
              </a:rPr>
              <a:t>Weeding</a:t>
            </a:r>
            <a:r>
              <a:rPr lang="en-US" b="1" dirty="0">
                <a:solidFill>
                  <a:prstClr val="black"/>
                </a:solidFill>
                <a:ea typeface="Times New Roman" panose="02020603050405020304" pitchFamily="18" charset="0"/>
              </a:rPr>
              <a:t> by clicking on the following link: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ea typeface="Times New Roman" panose="02020603050405020304" pitchFamily="18" charset="0"/>
                <a:hlinkClick r:id="rId5"/>
              </a:rPr>
              <a:t>Library 101: This video gives the viewer an overview of the MUSTIE/Crew Weeding Process</a:t>
            </a:r>
            <a:endParaRPr kumimoji="0" lang="en-US" b="1" i="0" u="none" strike="noStrike" kern="1200" cap="none" spc="0" normalizeH="0" baseline="0" noProof="0" dirty="0">
              <a:ln>
                <a:noFill/>
              </a:ln>
              <a:solidFill>
                <a:srgbClr val="FF0000"/>
              </a:solidFill>
              <a:effectLst/>
              <a:uLnTx/>
              <a:uFillTx/>
              <a:ea typeface="Times New Roman" panose="02020603050405020304" pitchFamily="18" charset="0"/>
            </a:endParaRPr>
          </a:p>
          <a:p>
            <a:pPr>
              <a:defRPr/>
            </a:pPr>
            <a:endParaRPr kumimoji="0" lang="en-US" sz="1100" b="1"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a:defRPr/>
            </a:pPr>
            <a:endParaRPr lang="en-US" b="0" i="0" u="none" strike="noStrike" dirty="0">
              <a:solidFill>
                <a:srgbClr val="0033FF"/>
              </a:solidFill>
              <a:effectLst/>
            </a:endParaRPr>
          </a:p>
          <a:p>
            <a:pPr>
              <a:defRPr/>
            </a:pPr>
            <a:endParaRPr lang="en-US" sz="1200" b="1" i="0" dirty="0">
              <a:solidFill>
                <a:srgbClr val="3E3939"/>
              </a:solidFill>
              <a:effectLst/>
            </a:endParaRPr>
          </a:p>
          <a:p>
            <a:pPr marL="0" marR="0">
              <a:spcBef>
                <a:spcPts val="0"/>
              </a:spcBef>
              <a:spcAft>
                <a:spcPts val="0"/>
              </a:spcAft>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prstClr val="black"/>
              </a:solidFill>
              <a:latin typeface="Calibri" panose="020F0502020204030204"/>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1" dirty="0">
              <a:solidFill>
                <a:prstClr val="black"/>
              </a:solidFill>
              <a:latin typeface="Calibri" panose="020F0502020204030204"/>
              <a:ea typeface="Times New Roman" panose="02020603050405020304" pitchFamily="18" charset="0"/>
            </a:endParaRPr>
          </a:p>
        </p:txBody>
      </p:sp>
    </p:spTree>
    <p:extLst>
      <p:ext uri="{BB962C8B-B14F-4D97-AF65-F5344CB8AC3E}">
        <p14:creationId xmlns:p14="http://schemas.microsoft.com/office/powerpoint/2010/main" val="942129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E889F7-2C43-4BDB-9E93-B16F00530629}"/>
              </a:ext>
            </a:extLst>
          </p:cNvPr>
          <p:cNvSpPr txBox="1"/>
          <p:nvPr/>
        </p:nvSpPr>
        <p:spPr>
          <a:xfrm>
            <a:off x="66675" y="123825"/>
            <a:ext cx="11963400" cy="6894195"/>
          </a:xfrm>
          <a:prstGeom prst="rect">
            <a:avLst/>
          </a:prstGeom>
          <a:noFill/>
        </p:spPr>
        <p:txBody>
          <a:bodyPr wrap="square">
            <a:spAutoFit/>
          </a:bodyPr>
          <a:lstStyle/>
          <a:p>
            <a:pPr>
              <a:defRPr/>
            </a:pPr>
            <a:r>
              <a:rPr kumimoji="0" lang="en-US" b="1" i="0" u="none" strike="noStrike" kern="1200" cap="none" spc="0" normalizeH="0" baseline="0" noProof="0" dirty="0">
                <a:ln>
                  <a:noFill/>
                </a:ln>
                <a:solidFill>
                  <a:prstClr val="black"/>
                </a:solidFill>
                <a:effectLst/>
                <a:uLnTx/>
                <a:uFillTx/>
                <a:ea typeface="Times New Roman" panose="02020603050405020304" pitchFamily="18" charset="0"/>
                <a:cs typeface="+mn-cs"/>
              </a:rPr>
              <a:t>Hour Two: Online Activity on Library Weeding </a:t>
            </a:r>
            <a:r>
              <a:rPr kumimoji="0" lang="en-US" b="1" i="0" u="sng" strike="noStrike" kern="1200" cap="none" spc="0" normalizeH="0" baseline="0" noProof="0" dirty="0">
                <a:ln>
                  <a:noFill/>
                </a:ln>
                <a:solidFill>
                  <a:prstClr val="black"/>
                </a:solidFill>
                <a:effectLst/>
                <a:uLnTx/>
                <a:uFillTx/>
                <a:ea typeface="Times New Roman" panose="02020603050405020304" pitchFamily="18" charset="0"/>
                <a:cs typeface="+mn-cs"/>
              </a:rPr>
              <a:t>Continued</a:t>
            </a:r>
          </a:p>
          <a:p>
            <a:pPr>
              <a:defRPr/>
            </a:pPr>
            <a:endParaRPr kumimoji="0" lang="en-US" b="1" i="0" u="sng" strike="noStrike" kern="1200" cap="none" spc="0" normalizeH="0" baseline="0" noProof="0" dirty="0">
              <a:ln>
                <a:noFill/>
              </a:ln>
              <a:solidFill>
                <a:srgbClr val="3E3939"/>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strike="noStrike" kern="1200" cap="none" spc="0" normalizeH="0" baseline="0" noProof="0" dirty="0">
                <a:ln>
                  <a:noFill/>
                </a:ln>
                <a:solidFill>
                  <a:srgbClr val="FF0000"/>
                </a:solidFill>
                <a:effectLst/>
                <a:uLnTx/>
                <a:uFillTx/>
                <a:ea typeface="+mn-ea"/>
                <a:cs typeface="+mn-cs"/>
              </a:rPr>
              <a:t>Part Two:  Click </a:t>
            </a:r>
            <a:r>
              <a:rPr kumimoji="0" lang="en-US" b="1" i="0" strike="noStrike" kern="1200" cap="none" spc="0" normalizeH="0" baseline="0" noProof="0" dirty="0">
                <a:ln>
                  <a:noFill/>
                </a:ln>
                <a:solidFill>
                  <a:srgbClr val="3E3939"/>
                </a:solidFill>
                <a:effectLst/>
                <a:uLnTx/>
                <a:uFillTx/>
                <a:ea typeface="+mn-ea"/>
                <a:cs typeface="+mn-cs"/>
              </a:rPr>
              <a:t>on the Idaho Commission for Libraries,  </a:t>
            </a:r>
            <a:r>
              <a:rPr kumimoji="0" lang="en-US" b="1" i="0" strike="noStrike" kern="1200" cap="none" spc="0" normalizeH="0" baseline="0" noProof="0" dirty="0">
                <a:ln>
                  <a:noFill/>
                </a:ln>
                <a:solidFill>
                  <a:srgbClr val="FF0000"/>
                </a:solidFill>
                <a:effectLst/>
                <a:uLnTx/>
                <a:uFillTx/>
                <a:ea typeface="+mn-ea"/>
                <a:cs typeface="+mn-cs"/>
              </a:rPr>
              <a:t>Adult Basic Library Education (ABLE) link below </a:t>
            </a:r>
            <a:r>
              <a:rPr kumimoji="0" lang="en-US" b="1" i="0" strike="noStrike" kern="1200" cap="none" spc="0" normalizeH="0" baseline="0" noProof="0" dirty="0">
                <a:ln>
                  <a:noFill/>
                </a:ln>
                <a:solidFill>
                  <a:srgbClr val="3E3939"/>
                </a:solidFill>
                <a:effectLst/>
                <a:uLnTx/>
                <a:uFillTx/>
                <a:ea typeface="+mn-ea"/>
                <a:cs typeface="+mn-cs"/>
              </a:rPr>
              <a:t>and complete the weeding sections</a:t>
            </a:r>
          </a:p>
          <a:p>
            <a:pPr defTabSz="914400">
              <a:defRPr/>
            </a:pPr>
            <a:r>
              <a:rPr kumimoji="0" lang="en-US" b="0" i="0" u="none" strike="noStrike" kern="1200" cap="none" spc="0" normalizeH="0" baseline="0" noProof="0" dirty="0">
                <a:ln>
                  <a:noFill/>
                </a:ln>
                <a:solidFill>
                  <a:prstClr val="black"/>
                </a:solidFill>
                <a:effectLst/>
                <a:uLnTx/>
                <a:uFillTx/>
                <a:ea typeface="+mn-ea"/>
                <a:cs typeface="+mn-cs"/>
              </a:rPr>
              <a:t>The following Online ABLE course deals with library weeding using the MUSTIE/Crew Method. Please</a:t>
            </a:r>
            <a:r>
              <a:rPr kumimoji="0" lang="en-US" b="1" i="0" u="none" strike="noStrike" kern="1200" cap="none" spc="0" normalizeH="0" baseline="0" noProof="0" dirty="0">
                <a:ln>
                  <a:noFill/>
                </a:ln>
                <a:solidFill>
                  <a:prstClr val="black"/>
                </a:solidFill>
                <a:effectLst/>
                <a:uLnTx/>
                <a:uFillTx/>
                <a:ea typeface="+mn-ea"/>
                <a:cs typeface="+mn-cs"/>
              </a:rPr>
              <a:t> complete Part 9, Section 4 through Part 18, </a:t>
            </a:r>
            <a:r>
              <a:rPr kumimoji="0" lang="en-US" b="1" i="0" u="none" strike="noStrike" kern="1200" cap="none" spc="0" normalizeH="0" baseline="0" noProof="0" dirty="0">
                <a:ln>
                  <a:noFill/>
                </a:ln>
                <a:solidFill>
                  <a:srgbClr val="3E3939"/>
                </a:solidFill>
                <a:effectLst/>
                <a:uLnTx/>
                <a:uFillTx/>
                <a:ea typeface="+mn-ea"/>
                <a:cs typeface="+mn-cs"/>
              </a:rPr>
              <a:t>Quiz: Handling Weeded Materials</a:t>
            </a:r>
            <a:r>
              <a:rPr lang="en-US" b="1" u="sng" dirty="0">
                <a:solidFill>
                  <a:srgbClr val="3E3939"/>
                </a:solidFill>
              </a:rPr>
              <a:t> </a:t>
            </a:r>
            <a:r>
              <a:rPr kumimoji="0" lang="en-US" b="0" i="0" u="none" strike="noStrike" kern="1200" cap="none" spc="0" normalizeH="0" baseline="0" noProof="0" dirty="0">
                <a:ln>
                  <a:noFill/>
                </a:ln>
                <a:solidFill>
                  <a:prstClr val="black"/>
                </a:solidFill>
                <a:effectLst/>
                <a:uLnTx/>
                <a:uFillTx/>
                <a:ea typeface="+mn-ea"/>
                <a:cs typeface="+mn-cs"/>
              </a:rPr>
              <a:t>by clicking on the following link and following directions. There are online quizzes at the end of each section.</a:t>
            </a:r>
            <a:endParaRPr kumimoji="0" lang="en-US" b="0" i="0" u="none" strike="noStrike" kern="1200" cap="none" spc="0" normalizeH="0" baseline="0" noProof="0" dirty="0">
              <a:ln>
                <a:noFill/>
              </a:ln>
              <a:solidFill>
                <a:prstClr val="black"/>
              </a:solidFill>
              <a:effectLst/>
              <a:uLnTx/>
              <a:uFillTx/>
              <a:ea typeface="+mn-ea"/>
              <a:cs typeface="+mn-cs"/>
              <a:hlinkClick r:id="rId2">
                <a:extLst>
                  <a:ext uri="{A12FA001-AC4F-418D-AE19-62706E023703}">
                    <ahyp:hlinkClr xmlns:ahyp="http://schemas.microsoft.com/office/drawing/2018/hyperlinkcolor" val="tx"/>
                  </a:ext>
                </a:extLst>
              </a:hlinkClick>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3E3939"/>
                </a:solidFill>
                <a:effectLst/>
                <a:uLnTx/>
                <a:uFillTx/>
                <a:ea typeface="+mn-ea"/>
                <a:cs typeface="+mn-cs"/>
                <a:hlinkClick r:id="rId3"/>
              </a:rPr>
              <a:t>Part 9, Section 4: Weeding the Library Collection</a:t>
            </a:r>
            <a:endParaRPr kumimoji="0" lang="en-US" b="1"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FF0000"/>
              </a:solidFill>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ea typeface="Times New Roman" panose="02020603050405020304" pitchFamily="18" charset="0"/>
              </a:rPr>
              <a:t>If weeding sounds</a:t>
            </a:r>
            <a:r>
              <a:rPr kumimoji="0" lang="en-US" b="1" i="0" strike="noStrike" kern="1200" cap="none" spc="0" normalizeH="0" baseline="0" noProof="0" dirty="0">
                <a:ln>
                  <a:noFill/>
                </a:ln>
                <a:solidFill>
                  <a:srgbClr val="FF0000"/>
                </a:solidFill>
                <a:effectLst/>
                <a:uLnTx/>
                <a:uFillTx/>
                <a:ea typeface="Times New Roman" panose="02020603050405020304" pitchFamily="18" charset="0"/>
                <a:cs typeface="+mn-cs"/>
              </a:rPr>
              <a:t> daunting for you next fall and spring</a:t>
            </a:r>
            <a:r>
              <a:rPr lang="en-US" b="1" dirty="0">
                <a:solidFill>
                  <a:srgbClr val="FF0000"/>
                </a:solidFill>
                <a:ea typeface="Times New Roman" panose="02020603050405020304" pitchFamily="18" charset="0"/>
              </a:rPr>
              <a:t>, </a:t>
            </a:r>
            <a:r>
              <a:rPr kumimoji="0" lang="en-US" b="1" i="0" strike="noStrike" kern="1200" cap="none" spc="0" normalizeH="0" baseline="0" noProof="0" dirty="0">
                <a:ln>
                  <a:noFill/>
                </a:ln>
                <a:solidFill>
                  <a:srgbClr val="FF0000"/>
                </a:solidFill>
                <a:effectLst/>
                <a:uLnTx/>
                <a:uFillTx/>
                <a:ea typeface="Times New Roman" panose="02020603050405020304" pitchFamily="18" charset="0"/>
                <a:cs typeface="+mn-cs"/>
              </a:rPr>
              <a:t> </a:t>
            </a:r>
            <a:r>
              <a:rPr kumimoji="0" lang="en-US" i="0" strike="noStrike" kern="1200" cap="none" spc="0" normalizeH="0" baseline="0" noProof="0" dirty="0">
                <a:ln>
                  <a:noFill/>
                </a:ln>
                <a:solidFill>
                  <a:srgbClr val="FF0000"/>
                </a:solidFill>
                <a:effectLst/>
                <a:uLnTx/>
                <a:uFillTx/>
                <a:ea typeface="Times New Roman" panose="02020603050405020304" pitchFamily="18" charset="0"/>
                <a:cs typeface="+mn-cs"/>
              </a:rPr>
              <a:t>click on </a:t>
            </a:r>
            <a:r>
              <a:rPr kumimoji="0" lang="en-US" i="0" strike="noStrike" kern="1200" cap="none" spc="0" normalizeH="0" baseline="0" noProof="0" dirty="0">
                <a:ln>
                  <a:noFill/>
                </a:ln>
                <a:solidFill>
                  <a:prstClr val="black"/>
                </a:solidFill>
                <a:effectLst/>
                <a:uLnTx/>
                <a:uFillTx/>
                <a:ea typeface="Times New Roman" panose="02020603050405020304" pitchFamily="18" charset="0"/>
                <a:cs typeface="+mn-cs"/>
              </a:rPr>
              <a:t>the following </a:t>
            </a:r>
            <a:r>
              <a:rPr kumimoji="0" lang="en-US" i="0" strike="noStrike" kern="1200" cap="none" spc="0" normalizeH="0" baseline="0" noProof="0" dirty="0">
                <a:ln>
                  <a:noFill/>
                </a:ln>
                <a:solidFill>
                  <a:srgbClr val="FF0000"/>
                </a:solidFill>
                <a:effectLst/>
                <a:uLnTx/>
                <a:uFillTx/>
                <a:ea typeface="Times New Roman" panose="02020603050405020304" pitchFamily="18" charset="0"/>
                <a:cs typeface="+mn-cs"/>
              </a:rPr>
              <a:t>link</a:t>
            </a:r>
            <a:r>
              <a:rPr kumimoji="0" lang="en-US" i="0" strike="noStrike" kern="1200" cap="none" spc="0" normalizeH="0" baseline="0" noProof="0" dirty="0">
                <a:ln>
                  <a:noFill/>
                </a:ln>
                <a:solidFill>
                  <a:prstClr val="black"/>
                </a:solidFill>
                <a:effectLst/>
                <a:uLnTx/>
                <a:uFillTx/>
                <a:ea typeface="Times New Roman" panose="02020603050405020304" pitchFamily="18" charset="0"/>
                <a:cs typeface="+mn-cs"/>
              </a:rPr>
              <a:t> to see </a:t>
            </a:r>
            <a:r>
              <a:rPr kumimoji="0" lang="en-US" b="1" i="0" strike="noStrike" kern="1200" cap="none" spc="0" normalizeH="0" baseline="0" noProof="0" dirty="0">
                <a:ln>
                  <a:noFill/>
                </a:ln>
                <a:solidFill>
                  <a:srgbClr val="FF0000"/>
                </a:solidFill>
                <a:effectLst/>
                <a:uLnTx/>
                <a:uFillTx/>
                <a:ea typeface="Times New Roman" panose="02020603050405020304" pitchFamily="18" charset="0"/>
                <a:cs typeface="+mn-cs"/>
              </a:rPr>
              <a:t>two library lessons </a:t>
            </a:r>
            <a:r>
              <a:rPr kumimoji="0" lang="en-US" i="0" strike="noStrike" kern="1200" cap="none" spc="0" normalizeH="0" baseline="0" noProof="0" dirty="0">
                <a:ln>
                  <a:noFill/>
                </a:ln>
                <a:solidFill>
                  <a:prstClr val="black"/>
                </a:solidFill>
                <a:effectLst/>
                <a:uLnTx/>
                <a:uFillTx/>
                <a:ea typeface="Times New Roman" panose="02020603050405020304" pitchFamily="18" charset="0"/>
                <a:cs typeface="+mn-cs"/>
              </a:rPr>
              <a:t>that you can use to </a:t>
            </a:r>
            <a:r>
              <a:rPr kumimoji="0" lang="en-US" b="1" i="0" strike="noStrike" kern="1200" cap="none" spc="0" normalizeH="0" baseline="0" noProof="0" dirty="0">
                <a:ln>
                  <a:noFill/>
                </a:ln>
                <a:solidFill>
                  <a:srgbClr val="FF0000"/>
                </a:solidFill>
                <a:effectLst/>
                <a:uLnTx/>
                <a:uFillTx/>
                <a:ea typeface="Times New Roman" panose="02020603050405020304" pitchFamily="18" charset="0"/>
                <a:cs typeface="+mn-cs"/>
              </a:rPr>
              <a:t>empower your students </a:t>
            </a:r>
            <a:r>
              <a:rPr kumimoji="0" lang="en-US" i="0" strike="noStrike" kern="1200" cap="none" spc="0" normalizeH="0" baseline="0" noProof="0" dirty="0">
                <a:ln>
                  <a:noFill/>
                </a:ln>
                <a:solidFill>
                  <a:prstClr val="black"/>
                </a:solidFill>
                <a:effectLst/>
                <a:uLnTx/>
                <a:uFillTx/>
                <a:ea typeface="Times New Roman" panose="02020603050405020304" pitchFamily="18" charset="0"/>
                <a:cs typeface="+mn-cs"/>
              </a:rPr>
              <a:t>to </a:t>
            </a:r>
            <a:r>
              <a:rPr kumimoji="0" lang="en-US" b="1" i="0" strike="noStrike" kern="1200" cap="none" spc="0" normalizeH="0" baseline="0" noProof="0" dirty="0">
                <a:ln>
                  <a:noFill/>
                </a:ln>
                <a:solidFill>
                  <a:srgbClr val="FF0000"/>
                </a:solidFill>
                <a:effectLst/>
                <a:uLnTx/>
                <a:uFillTx/>
                <a:ea typeface="Times New Roman" panose="02020603050405020304" pitchFamily="18" charset="0"/>
                <a:cs typeface="+mn-cs"/>
              </a:rPr>
              <a:t>assist you </a:t>
            </a:r>
            <a:r>
              <a:rPr kumimoji="0" lang="en-US" i="0" strike="noStrike" kern="1200" cap="none" spc="0" normalizeH="0" baseline="0" noProof="0" dirty="0">
                <a:ln>
                  <a:noFill/>
                </a:ln>
                <a:solidFill>
                  <a:prstClr val="black"/>
                </a:solidFill>
                <a:effectLst/>
                <a:uLnTx/>
                <a:uFillTx/>
                <a:ea typeface="Times New Roman" panose="02020603050405020304" pitchFamily="18" charset="0"/>
                <a:cs typeface="+mn-cs"/>
              </a:rPr>
              <a:t>in weeding your library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ea typeface="Times New Roman" panose="02020603050405020304" pitchFamily="18" charset="0"/>
                <a:cs typeface="+mn-cs"/>
                <a:hlinkClick r:id="rId4"/>
              </a:rPr>
              <a:t>School Library Lessons for Weeded Fiction Books -Looking Backward – No Sweat Library Lessons &amp; Management That Works</a:t>
            </a:r>
            <a:endParaRPr kumimoji="0" lang="en-US" b="1"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ea typeface="Times New Roman" panose="02020603050405020304" pitchFamily="18" charset="0"/>
              <a:cs typeface="Times New Roman" panose="02020603050405020304" pitchFamily="18" charset="0"/>
            </a:endParaRPr>
          </a:p>
          <a:p>
            <a:pPr defTabSz="914400">
              <a:defRPr/>
            </a:pPr>
            <a:r>
              <a:rPr lang="en-US" b="1" dirty="0">
                <a:effectLst/>
                <a:latin typeface="Calibri" panose="020F0502020204030204" pitchFamily="34" charset="0"/>
                <a:ea typeface="Calibri" panose="020F0502020204030204" pitchFamily="34" charset="0"/>
                <a:cs typeface="Calibri" panose="020F0502020204030204" pitchFamily="34" charset="0"/>
              </a:rPr>
              <a:t>Want to watch more </a:t>
            </a:r>
            <a:r>
              <a:rPr kumimoji="0" lang="en-US" b="1" i="0" u="sng" strike="noStrike" kern="1200" cap="none" spc="0" normalizeH="0" baseline="0" noProof="0" dirty="0">
                <a:ln>
                  <a:noFill/>
                </a:ln>
                <a:solidFill>
                  <a:srgbClr val="3E3939"/>
                </a:solidFill>
                <a:effectLst/>
                <a:uLnTx/>
                <a:uFillTx/>
                <a:ea typeface="+mn-ea"/>
                <a:cs typeface="+mn-cs"/>
              </a:rPr>
              <a:t>Idaho Commission for Libraries, </a:t>
            </a:r>
            <a:r>
              <a:rPr kumimoji="0" lang="en-US" b="1" i="0" u="sng" strike="noStrike" kern="1200" cap="none" spc="0" normalizeH="0" baseline="0" noProof="0" dirty="0">
                <a:ln>
                  <a:noFill/>
                </a:ln>
                <a:solidFill>
                  <a:srgbClr val="FF0000"/>
                </a:solidFill>
                <a:effectLst/>
                <a:uLnTx/>
                <a:uFillTx/>
                <a:ea typeface="+mn-ea"/>
                <a:cs typeface="+mn-cs"/>
              </a:rPr>
              <a:t>Adult Basic Library Education (ABLE) </a:t>
            </a:r>
            <a:r>
              <a:rPr lang="en-US" b="1" dirty="0">
                <a:effectLst/>
                <a:latin typeface="Calibri" panose="020F0502020204030204" pitchFamily="34" charset="0"/>
                <a:ea typeface="Calibri" panose="020F0502020204030204" pitchFamily="34" charset="0"/>
                <a:cs typeface="Calibri" panose="020F0502020204030204" pitchFamily="34" charset="0"/>
              </a:rPr>
              <a:t>Online Library Continuing Library Education units,</a:t>
            </a:r>
            <a:r>
              <a:rPr lang="en-US" b="1" dirty="0">
                <a:latin typeface="Calibri" panose="020F0502020204030204" pitchFamily="34" charset="0"/>
                <a:ea typeface="Calibri" panose="020F0502020204030204" pitchFamily="34" charset="0"/>
                <a:cs typeface="Calibri" panose="020F0502020204030204" pitchFamily="34" charset="0"/>
              </a:rPr>
              <a:t> click on the following link for a complete list:  </a:t>
            </a:r>
            <a:r>
              <a:rPr lang="en-US"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Idaho State Library for its Alternative Basic Library Education (ABLE) program</a:t>
            </a:r>
            <a:endParaRPr lang="en-US" u="sng"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ea typeface="Times New Roman" panose="02020603050405020304" pitchFamily="18" charset="0"/>
              <a:cs typeface="Times New Roman" panose="02020603050405020304" pitchFamily="18" charset="0"/>
            </a:endParaRPr>
          </a:p>
          <a:p>
            <a:pPr defTabSz="914400">
              <a:defRPr/>
            </a:pPr>
            <a:r>
              <a:rPr kumimoji="0" lang="en-US" sz="2000" b="1" i="0" u="none" strike="noStrike" kern="1200" cap="none" spc="0" normalizeH="0" baseline="0" noProof="0" dirty="0">
                <a:ln>
                  <a:noFill/>
                </a:ln>
                <a:solidFill>
                  <a:srgbClr val="FF0000"/>
                </a:solidFill>
                <a:effectLst/>
                <a:uLnTx/>
                <a:uFillTx/>
                <a:ea typeface="Times New Roman" panose="02020603050405020304" pitchFamily="18" charset="0"/>
                <a:cs typeface="Times New Roman" panose="02020603050405020304" pitchFamily="18" charset="0"/>
              </a:rPr>
              <a:t>Weeding Assignment:  </a:t>
            </a:r>
            <a:r>
              <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After learning about MUSTIE/CREW through YouTube and ABLE as-well-as looking over the </a:t>
            </a:r>
            <a:r>
              <a:rPr lang="en-US" sz="2000" dirty="0">
                <a:effectLst/>
                <a:cs typeface="Calibri" panose="020F0502020204030204" pitchFamily="34" charset="0"/>
              </a:rPr>
              <a:t>NDSL de-selection and Weeding Template, </a:t>
            </a:r>
            <a:r>
              <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Send an email to me at </a:t>
            </a:r>
            <a:r>
              <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hlinkClick r:id="rId5"/>
              </a:rPr>
              <a:t>mike.Schulz@umwestern.edu</a:t>
            </a:r>
            <a:r>
              <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 addressing </a:t>
            </a:r>
            <a:r>
              <a:rPr lang="en-US" sz="2000" dirty="0">
                <a:effectLst/>
                <a:latin typeface="Calibri" panose="020F0502020204030204" pitchFamily="34" charset="0"/>
                <a:ea typeface="Calibri" panose="020F0502020204030204" pitchFamily="34" charset="0"/>
                <a:cs typeface="Times New Roman" panose="02020603050405020304" pitchFamily="18" charset="0"/>
              </a:rPr>
              <a:t>what you think about adapting the CREW/MUSTIE de-selection system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and</a:t>
            </a:r>
            <a:r>
              <a:rPr lang="en-US" sz="2000" dirty="0">
                <a:effectLst/>
                <a:latin typeface="Calibri" panose="020F0502020204030204" pitchFamily="34" charset="0"/>
                <a:ea typeface="Calibri" panose="020F0502020204030204" pitchFamily="34" charset="0"/>
                <a:cs typeface="Times New Roman" panose="02020603050405020304" pitchFamily="18" charset="0"/>
              </a:rPr>
              <a:t> what part of your library collection do you plan on weeding first and why.  </a:t>
            </a:r>
          </a:p>
          <a:p>
            <a:pPr defTabSz="914400">
              <a:defRPr/>
            </a:pPr>
            <a:r>
              <a:rPr kumimoji="0" lang="en-US" sz="20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Due by </a:t>
            </a:r>
            <a:r>
              <a:rPr lang="en-US" sz="2000" b="1" dirty="0">
                <a:effectLst/>
                <a:latin typeface="Calibri" panose="020F0502020204030204" pitchFamily="34" charset="0"/>
                <a:ea typeface="Calibri" panose="020F0502020204030204" pitchFamily="34" charset="0"/>
              </a:rPr>
              <a:t>September 1</a:t>
            </a:r>
            <a:endParaRPr kumimoji="0" lang="en-US" sz="20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6155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86E935-C8F8-4F8D-B18A-8827647DFF61}"/>
              </a:ext>
            </a:extLst>
          </p:cNvPr>
          <p:cNvSpPr txBox="1"/>
          <p:nvPr/>
        </p:nvSpPr>
        <p:spPr>
          <a:xfrm>
            <a:off x="66675" y="95250"/>
            <a:ext cx="12058650" cy="6386364"/>
          </a:xfrm>
          <a:prstGeom prst="rect">
            <a:avLst/>
          </a:prstGeom>
          <a:noFill/>
        </p:spPr>
        <p:txBody>
          <a:bodyPr wrap="square">
            <a:spAutoFit/>
          </a:bodyPr>
          <a:lstStyle/>
          <a:p>
            <a:pPr marL="0" marR="0" algn="ctr">
              <a:spcBef>
                <a:spcPts val="0"/>
              </a:spcBef>
              <a:spcAft>
                <a:spcPts val="0"/>
              </a:spcAft>
            </a:pPr>
            <a:r>
              <a:rPr lang="en-US" sz="2000" b="1" dirty="0">
                <a:solidFill>
                  <a:srgbClr val="333333"/>
                </a:solidFill>
                <a:latin typeface="Calibri" panose="020F0502020204030204" pitchFamily="34" charset="0"/>
                <a:ea typeface="Calibri" panose="020F0502020204030204" pitchFamily="34" charset="0"/>
                <a:cs typeface="Times New Roman" panose="02020603050405020304" pitchFamily="18" charset="0"/>
              </a:rPr>
              <a:t>Agenda </a:t>
            </a:r>
            <a:r>
              <a:rPr lang="en-US" sz="20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for August 2020 MSSA Library Standards Workshop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900" u="sng"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b="1"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Activities to be done as a Group</a:t>
            </a:r>
          </a:p>
          <a:p>
            <a:pPr marL="457200" indent="-457200">
              <a:buFont typeface="+mj-lt"/>
              <a:buAutoNum type="arabicPeriod"/>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Compare Montana and National K-12 Library Standards</a:t>
            </a:r>
          </a:p>
          <a:p>
            <a:pPr marL="457200" indent="-457200">
              <a:buFont typeface="+mj-lt"/>
              <a:buAutoNum type="arabicPeriod"/>
            </a:pPr>
            <a:r>
              <a:rPr lang="en-US" sz="20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hlinkClick r:id="rId2"/>
              </a:rPr>
              <a:t>Montana Draft </a:t>
            </a:r>
            <a:r>
              <a:rPr lang="en-US" sz="2000" b="1" dirty="0">
                <a:solidFill>
                  <a:srgbClr val="FF0000"/>
                </a:solidFill>
                <a:latin typeface="Calibri" panose="020F0502020204030204" pitchFamily="34" charset="0"/>
                <a:ea typeface="Times New Roman" panose="02020603050405020304" pitchFamily="18" charset="0"/>
                <a:cs typeface="Calibri" panose="020F0502020204030204" pitchFamily="34" charset="0"/>
                <a:hlinkClick r:id="rId2"/>
              </a:rPr>
              <a:t>K-12 Library Standards</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hlinkClick r:id="rId2"/>
              </a:rPr>
              <a:t> </a:t>
            </a:r>
            <a:endPar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a:pPr>
            <a:r>
              <a:rPr lang="en-US" sz="20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Examples Workshop Rubric </a:t>
            </a: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(Blank and Completed)  </a:t>
            </a:r>
          </a:p>
          <a:p>
            <a:pPr marL="457200" indent="-457200">
              <a:buFont typeface="+mj-lt"/>
              <a:buAutoNum type="arabicPeriod"/>
            </a:pPr>
            <a:r>
              <a:rPr lang="en-US" sz="20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Example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Scope and Sequence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Based on the Montana K12 Library Standards and the National K-12 Library Standards</a:t>
            </a:r>
          </a:p>
          <a:p>
            <a:pPr marL="457200" indent="-457200">
              <a:buFont typeface="+mj-lt"/>
              <a:buAutoNum type="arabicPeriod"/>
            </a:pPr>
            <a:r>
              <a:rPr lang="en-US" sz="2000" b="1" dirty="0">
                <a:solidFill>
                  <a:prstClr val="black"/>
                </a:solidFill>
                <a:latin typeface="Calibri" panose="020F0502020204030204"/>
                <a:ea typeface="Calibri" panose="020F0502020204030204" pitchFamily="34" charset="0"/>
                <a:cs typeface="Calibri" panose="020F0502020204030204" pitchFamily="34" charset="0"/>
              </a:rPr>
              <a:t>Six </a:t>
            </a:r>
            <a:r>
              <a:rPr kumimoji="0" lang="en-US" sz="20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Draft Montana K-12 Library Media and Information </a:t>
            </a:r>
            <a:r>
              <a:rPr lang="en-US" sz="2000" b="1" dirty="0">
                <a:solidFill>
                  <a:prstClr val="black"/>
                </a:solidFill>
                <a:latin typeface="Calibri" panose="020F0502020204030204"/>
                <a:ea typeface="Calibri" panose="020F0502020204030204" pitchFamily="34" charset="0"/>
                <a:cs typeface="Calibri" panose="020F0502020204030204" pitchFamily="34" charset="0"/>
              </a:rPr>
              <a:t>Content Standards</a:t>
            </a:r>
          </a:p>
          <a:p>
            <a:pPr marL="457200" indent="-457200">
              <a:buFont typeface="+mj-lt"/>
              <a:buAutoNum type="arabicPeriod"/>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K-12 Library Standards Scope and Sequence</a:t>
            </a:r>
            <a:endPar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a:pP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Library Automation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endParaRPr lang="en-US" sz="2000" b="1"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a:latin typeface="Calibri" panose="020F0502020204030204" pitchFamily="34" charset="0"/>
                <a:ea typeface="Calibri" panose="020F0502020204030204" pitchFamily="34" charset="0"/>
                <a:cs typeface="Times New Roman" panose="02020603050405020304" pitchFamily="18" charset="0"/>
              </a:rPr>
              <a:t>All resources above plus those discussed in the PowerPoint Presentation can be found at MSSA Website under the Standards Section, by clicking on </a:t>
            </a:r>
            <a:r>
              <a:rPr lang="en-US" sz="2000" b="1" dirty="0">
                <a:effectLst/>
                <a:latin typeface="Calibri" panose="020F0502020204030204" pitchFamily="34" charset="0"/>
                <a:ea typeface="Calibri" panose="020F0502020204030204" pitchFamily="34" charset="0"/>
                <a:cs typeface="Calibri" panose="020F0502020204030204" pitchFamily="34" charset="0"/>
                <a:hlinkClick r:id="rId3"/>
              </a:rPr>
              <a:t>2020 Montana K-12 Library Standards</a:t>
            </a:r>
            <a:endParaRPr lang="en-US" sz="2000" b="1" dirty="0">
              <a:latin typeface="Calibri" panose="020F0502020204030204" pitchFamily="34" charset="0"/>
              <a:ea typeface="Calibri" panose="020F0502020204030204" pitchFamily="34" charset="0"/>
              <a:cs typeface="Calibri" panose="020F0502020204030204" pitchFamily="34" charset="0"/>
            </a:endParaRPr>
          </a:p>
          <a:p>
            <a:endParaRPr lang="en-US" sz="2000" b="1"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Activities to be done on your Own </a:t>
            </a:r>
          </a:p>
          <a:p>
            <a:pPr marL="457200" indent="-457200">
              <a:buAutoNum type="arabicPeriod"/>
              <a:defRPr/>
            </a:pPr>
            <a:r>
              <a:rPr kumimoji="0" lang="en-US" sz="20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Online </a:t>
            </a:r>
            <a:r>
              <a:rPr kumimoji="0" lang="en-US" sz="20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Weeding Activity</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CREW, MUSTIE, online practice, de-Selection Policy, and general de-selection Guide by Dewey, </a:t>
            </a:r>
            <a:r>
              <a:rPr kumimoji="0" lang="en-US" sz="20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plus assignment</a:t>
            </a:r>
          </a:p>
          <a:p>
            <a:pPr marL="457200" indent="-457200">
              <a:buAutoNum type="arabicPeriod"/>
              <a:defRPr/>
            </a:pPr>
            <a:r>
              <a:rPr kumimoji="0" lang="en-US" sz="2000" b="1" i="0" u="sng"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Recorded </a:t>
            </a:r>
            <a:r>
              <a:rPr kumimoji="0" lang="en-US" sz="20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Preview of 2020 </a:t>
            </a:r>
            <a:r>
              <a:rPr kumimoji="0" lang="en-US" sz="20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Awards Winning Books </a:t>
            </a:r>
            <a:r>
              <a:rPr kumimoji="0" lang="en-US" sz="20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for </a:t>
            </a:r>
            <a:r>
              <a:rPr kumimoji="0" lang="en-US" sz="20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Collection Development &amp; Curricular Support</a:t>
            </a:r>
            <a:r>
              <a:rPr kumimoji="0" lang="en-US" sz="20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a:t>
            </a:r>
            <a:r>
              <a:rPr kumimoji="0" lang="en-US" sz="20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plus assignment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745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9B71D68-3908-4B15-9F70-BEF8F3A8922D}"/>
              </a:ext>
            </a:extLst>
          </p:cNvPr>
          <p:cNvSpPr txBox="1"/>
          <p:nvPr/>
        </p:nvSpPr>
        <p:spPr>
          <a:xfrm>
            <a:off x="0" y="1"/>
            <a:ext cx="12096751" cy="7540526"/>
          </a:xfrm>
          <a:prstGeom prst="rect">
            <a:avLst/>
          </a:prstGeom>
          <a:noFill/>
        </p:spPr>
        <p:txBody>
          <a:bodyPr wrap="square">
            <a:spAutoFit/>
          </a:bodyPr>
          <a:lstStyle/>
          <a:p>
            <a:r>
              <a:rPr kumimoji="0" lang="en-US" sz="2400" b="1" i="0" u="sng"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Hour Three,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Recorded </a:t>
            </a:r>
            <a:r>
              <a:rPr lang="en-US" sz="2400" b="1" dirty="0">
                <a:solidFill>
                  <a:prstClr val="black"/>
                </a:solidFill>
                <a:latin typeface="Calibri" panose="020F0502020204030204"/>
                <a:ea typeface="Times New Roman" panose="02020603050405020304" pitchFamily="18" charset="0"/>
              </a:rPr>
              <a:t>Preview</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of 2020 Awards Winning Books for Collection Development &amp; Curricular Support</a:t>
            </a:r>
          </a:p>
          <a:p>
            <a:endParaRPr kumimoji="0" lang="en-US" sz="9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457200" indent="-457200">
              <a:buFont typeface="+mj-lt"/>
              <a:buAutoNum type="arabicPeriod"/>
              <a:defRPr/>
            </a:pP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T</a:t>
            </a:r>
            <a:r>
              <a:rPr kumimoji="0" lang="en-US" sz="24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he complete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Award-Winning Books, Media and Technology </a:t>
            </a:r>
            <a: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can be found at </a:t>
            </a:r>
            <a: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hlinkClick r:id="rId2"/>
              </a:rPr>
              <a:t>Montana Small School Alliance Standards </a:t>
            </a:r>
            <a:r>
              <a:rPr lang="en-US" sz="2400" dirty="0">
                <a:effectLst/>
                <a:latin typeface="Calibri" panose="020F0502020204030204" pitchFamily="34" charset="0"/>
                <a:ea typeface="Calibri" panose="020F0502020204030204" pitchFamily="34" charset="0"/>
                <a:cs typeface="Calibri" panose="020F0502020204030204" pitchFamily="34" charset="0"/>
              </a:rPr>
              <a:t>by clicking on </a:t>
            </a:r>
            <a:r>
              <a:rPr lang="en-US" sz="2400" dirty="0">
                <a:effectLst/>
                <a:latin typeface="Calibri" panose="020F0502020204030204" pitchFamily="34" charset="0"/>
                <a:ea typeface="Calibri" panose="020F0502020204030204" pitchFamily="34" charset="0"/>
                <a:cs typeface="Times New Roman" panose="02020603050405020304" pitchFamily="18" charset="0"/>
              </a:rPr>
              <a:t>Award-Winning Books and Media</a:t>
            </a:r>
            <a:r>
              <a:rPr lang="en-US" sz="2400" dirty="0">
                <a:effectLst/>
                <a:latin typeface="Calibri" panose="020F0502020204030204" pitchFamily="34" charset="0"/>
                <a:ea typeface="Calibri" panose="020F0502020204030204" pitchFamily="34" charset="0"/>
                <a:cs typeface="Calibri" panose="020F0502020204030204" pitchFamily="34" charset="0"/>
              </a:rPr>
              <a:t> </a:t>
            </a:r>
            <a:endParaRPr kumimoji="0" lang="en-US" sz="24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defRPr/>
            </a:pP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T</a:t>
            </a:r>
            <a:r>
              <a:rPr kumimoji="0" lang="en-US" sz="24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he Book, Media and Technology Awards </a:t>
            </a:r>
            <a:r>
              <a:rPr lang="en-US" sz="2400" dirty="0">
                <a:solidFill>
                  <a:prstClr val="black"/>
                </a:solidFill>
                <a:latin typeface="Calibri" panose="020F0502020204030204" pitchFamily="34" charset="0"/>
                <a:ea typeface="Calibri" panose="020F0502020204030204" pitchFamily="34" charset="0"/>
                <a:cs typeface="Calibri" panose="020F0502020204030204" pitchFamily="34" charset="0"/>
              </a:rPr>
              <a:t>d</a:t>
            </a:r>
            <a:r>
              <a:rPr kumimoji="0" lang="en-US" sz="24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isplayed</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during the workshop and</a:t>
            </a:r>
            <a:r>
              <a:rPr lang="en-US" sz="2400"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arranged alphabetically</a:t>
            </a:r>
            <a:r>
              <a:rPr lang="en-US" sz="2400" b="1"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n-US" sz="2400" dirty="0">
                <a:solidFill>
                  <a:prstClr val="black"/>
                </a:solidFill>
                <a:latin typeface="Calibri" panose="020F0502020204030204" pitchFamily="34" charset="0"/>
                <a:ea typeface="Calibri" panose="020F0502020204030204" pitchFamily="34" charset="0"/>
                <a:cs typeface="Calibri" panose="020F0502020204030204" pitchFamily="34" charset="0"/>
              </a:rPr>
              <a:t>including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1. Age/Reading Level</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2.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Award received</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3.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Dewey Number</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and 4. Online availability </a:t>
            </a:r>
            <a: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can be found at </a:t>
            </a:r>
            <a: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hlinkClick r:id="rId2"/>
              </a:rPr>
              <a:t>Montana Small School Alliance Standards </a:t>
            </a:r>
            <a:r>
              <a:rPr lang="en-US" sz="2400" dirty="0">
                <a:effectLst/>
                <a:latin typeface="Calibri" panose="020F0502020204030204" pitchFamily="34" charset="0"/>
                <a:ea typeface="Calibri" panose="020F0502020204030204" pitchFamily="34" charset="0"/>
                <a:cs typeface="Calibri" panose="020F0502020204030204" pitchFamily="34" charset="0"/>
              </a:rPr>
              <a:t>by clicking on </a:t>
            </a:r>
            <a:endParaRPr lang="en-US" sz="2400" b="1" dirty="0">
              <a:effectLst/>
              <a:latin typeface="Calibri" panose="020F0502020204030204" pitchFamily="34" charset="0"/>
              <a:ea typeface="Calibri" panose="020F0502020204030204" pitchFamily="34" charset="0"/>
              <a:cs typeface="Calibri" panose="020F0502020204030204" pitchFamily="34" charset="0"/>
            </a:endParaRPr>
          </a:p>
          <a:p>
            <a:pPr lvl="1">
              <a:defRPr/>
            </a:pPr>
            <a:r>
              <a:rPr lang="en-US" sz="2400" dirty="0">
                <a:effectLst/>
                <a:latin typeface="Calibri" panose="020F0502020204030204" pitchFamily="34" charset="0"/>
                <a:ea typeface="Calibri" panose="020F0502020204030204" pitchFamily="34" charset="0"/>
                <a:cs typeface="Times New Roman" panose="02020603050405020304" pitchFamily="18" charset="0"/>
              </a:rPr>
              <a:t>Award Winning Books &amp; Media Displayed at Workshops with Award, Dewey, Online &amp; Reading Level </a:t>
            </a:r>
          </a:p>
          <a:p>
            <a:endParaRPr lang="en-US" sz="900" b="1" i="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dirty="0">
                <a:solidFill>
                  <a:srgbClr val="FF0000"/>
                </a:solidFill>
                <a:ea typeface="Calibri" panose="020F0502020204030204" pitchFamily="34" charset="0"/>
                <a:cs typeface="Calibri" panose="020F0502020204030204" pitchFamily="34" charset="0"/>
              </a:rPr>
              <a:t>Note: 2020 Print vs. Online Books, What is Best?</a:t>
            </a:r>
          </a:p>
          <a:p>
            <a:r>
              <a:rPr lang="en-US" sz="2400" b="1" dirty="0">
                <a:effectLst/>
                <a:ea typeface="Calibri" panose="020F0502020204030204" pitchFamily="34" charset="0"/>
                <a:cs typeface="Calibri" panose="020F0502020204030204" pitchFamily="34" charset="0"/>
              </a:rPr>
              <a:t>You get more collection development bang for your </a:t>
            </a:r>
            <a:r>
              <a:rPr lang="en-US" sz="2400" b="1" dirty="0">
                <a:ea typeface="Calibri" panose="020F0502020204030204" pitchFamily="34" charset="0"/>
                <a:cs typeface="Calibri" panose="020F0502020204030204" pitchFamily="34" charset="0"/>
              </a:rPr>
              <a:t>b</a:t>
            </a:r>
            <a:r>
              <a:rPr lang="en-US" sz="2400" b="1" dirty="0">
                <a:effectLst/>
                <a:ea typeface="Calibri" panose="020F0502020204030204" pitchFamily="34" charset="0"/>
                <a:cs typeface="Calibri" panose="020F0502020204030204" pitchFamily="34" charset="0"/>
              </a:rPr>
              <a:t>uck when you have access to the  </a:t>
            </a:r>
            <a:r>
              <a:rPr lang="en-US" sz="2400" b="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hlinkClick r:id="rId3"/>
              </a:rPr>
              <a:t>MontanaLibrary2Go</a:t>
            </a:r>
            <a:r>
              <a:rPr lang="en-US" sz="2400" b="1" u="sng" dirty="0">
                <a:effectLst/>
                <a:latin typeface="Calibri" panose="020F0502020204030204" pitchFamily="34" charset="0"/>
                <a:ea typeface="Calibri" panose="020F0502020204030204" pitchFamily="34" charset="0"/>
                <a:cs typeface="Calibri" panose="020F0502020204030204" pitchFamily="34" charset="0"/>
              </a:rPr>
              <a:t>:</a:t>
            </a:r>
          </a:p>
          <a:p>
            <a:pPr marL="0" marR="0">
              <a:spcBef>
                <a:spcPts val="0"/>
              </a:spcBef>
              <a:spcAft>
                <a:spcPts val="0"/>
              </a:spcAft>
            </a:pPr>
            <a:endParaRPr lang="en-US" sz="2400" b="1" dirty="0">
              <a:effectLst/>
              <a:ea typeface="Calibri" panose="020F0502020204030204" pitchFamily="34" charset="0"/>
              <a:cs typeface="Calibri" panose="020F0502020204030204" pitchFamily="34" charset="0"/>
            </a:endParaRPr>
          </a:p>
          <a:p>
            <a:pPr marL="400050" indent="-400050">
              <a:buAutoNum type="romanUcPeriod"/>
            </a:pPr>
            <a:r>
              <a:rPr lang="en-US"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45 </a:t>
            </a:r>
            <a:r>
              <a:rPr lang="en-US" sz="2400" b="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Print Books with Dewey #s </a:t>
            </a:r>
            <a:r>
              <a:rPr lang="en-US" sz="2400" b="1" dirty="0">
                <a:effectLst/>
                <a:latin typeface="Calibri" panose="020F0502020204030204" pitchFamily="34" charset="0"/>
                <a:ea typeface="Calibri" panose="020F0502020204030204" pitchFamily="34" charset="0"/>
                <a:cs typeface="Calibri" panose="020F0502020204030204" pitchFamily="34" charset="0"/>
              </a:rPr>
              <a:t>from the entire 2020 Award Winner List </a:t>
            </a:r>
            <a:r>
              <a:rPr lang="en-US" sz="2400" dirty="0">
                <a:effectLst/>
                <a:latin typeface="Calibri" panose="020F0502020204030204" pitchFamily="34" charset="0"/>
                <a:ea typeface="Calibri" panose="020F0502020204030204" pitchFamily="34" charset="0"/>
                <a:cs typeface="Calibri" panose="020F0502020204030204" pitchFamily="34" charset="0"/>
              </a:rPr>
              <a:t>and available through Interlibrary Loan </a:t>
            </a:r>
          </a:p>
          <a:p>
            <a:pPr marL="400050" indent="-400050">
              <a:buAutoNum type="romanUcPeriod"/>
            </a:pPr>
            <a:r>
              <a:rPr lang="en-US"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84 </a:t>
            </a:r>
            <a:r>
              <a:rPr lang="en-US" sz="2400" b="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Online Books </a:t>
            </a:r>
            <a:r>
              <a:rPr lang="en-US" sz="2400" b="1" dirty="0">
                <a:effectLst/>
                <a:latin typeface="Calibri" panose="020F0502020204030204" pitchFamily="34" charset="0"/>
                <a:ea typeface="Calibri" panose="020F0502020204030204" pitchFamily="34" charset="0"/>
                <a:cs typeface="Calibri" panose="020F0502020204030204" pitchFamily="34" charset="0"/>
              </a:rPr>
              <a:t> from entire 2020 Award Winner List Available via </a:t>
            </a:r>
            <a:r>
              <a:rPr lang="en-US" sz="2400" b="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hlinkClick r:id="rId3"/>
              </a:rPr>
              <a:t>MontanaLibrary2Go</a:t>
            </a:r>
            <a:endParaRPr lang="en-US" sz="2400" b="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endParaRPr lang="en-US" sz="1800" b="1" i="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endParaRPr kumimoji="0" lang="en-US" sz="18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endParaRPr lang="en-US" dirty="0"/>
          </a:p>
        </p:txBody>
      </p:sp>
    </p:spTree>
    <p:extLst>
      <p:ext uri="{BB962C8B-B14F-4D97-AF65-F5344CB8AC3E}">
        <p14:creationId xmlns:p14="http://schemas.microsoft.com/office/powerpoint/2010/main" val="17787922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D3546D-1781-4FE2-8A27-CF95A248D90B}"/>
              </a:ext>
            </a:extLst>
          </p:cNvPr>
          <p:cNvSpPr txBox="1"/>
          <p:nvPr/>
        </p:nvSpPr>
        <p:spPr>
          <a:xfrm>
            <a:off x="342899" y="371475"/>
            <a:ext cx="11496675" cy="461664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Recorded </a:t>
            </a:r>
            <a:r>
              <a:rPr lang="en-US" sz="2400" b="1" dirty="0">
                <a:solidFill>
                  <a:prstClr val="black"/>
                </a:solidFill>
                <a:latin typeface="Calibri" panose="020F0502020204030204"/>
                <a:ea typeface="Times New Roman" panose="02020603050405020304" pitchFamily="18" charset="0"/>
              </a:rPr>
              <a:t>Preview</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of 2020 Awards Winning Books for Collection Development &amp; Curricular Support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Times New Roman" panose="02020603050405020304" pitchFamily="18" charset="0"/>
              </a:rPr>
              <a:t>Library Collection Development Assignment:  </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After viewing the Award-Winning Books video, send an email to me at </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hlinkClick r:id="rId2"/>
              </a:rPr>
              <a:t>mike.Schulz@umwestern.edu</a:t>
            </a:r>
            <a:r>
              <a:rPr kumimoji="0" lang="en-US" sz="24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 addressing what books discussed/listed you would like to add to your library collection for next year and address what part(s) of your school curriculum would these new resources support. </a:t>
            </a:r>
            <a:r>
              <a:rPr kumimoji="0" lang="en-US" sz="24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Due by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September 1</a:t>
            </a:r>
            <a:endParaRPr kumimoji="0" lang="en-US" sz="24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Click on the following link to view the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hlinkClick r:id="rId3"/>
              </a:rPr>
              <a:t>Award-Winning Books Slide Show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a:t>
            </a:r>
            <a:r>
              <a:rPr kumimoji="0" lang="en-US" sz="240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and then click on the link on the new page called: </a:t>
            </a:r>
            <a:r>
              <a:rPr kumimoji="0" lang="en-US"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booksvideo.mp4</a:t>
            </a:r>
          </a:p>
          <a:p>
            <a:pPr defTabSz="914400">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defTabSz="914400">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p:txBody>
      </p:sp>
    </p:spTree>
    <p:extLst>
      <p:ext uri="{BB962C8B-B14F-4D97-AF65-F5344CB8AC3E}">
        <p14:creationId xmlns:p14="http://schemas.microsoft.com/office/powerpoint/2010/main" val="1401947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08FF3D-03EC-4F81-803D-9282C3440CA9}"/>
              </a:ext>
            </a:extLst>
          </p:cNvPr>
          <p:cNvSpPr txBox="1"/>
          <p:nvPr/>
        </p:nvSpPr>
        <p:spPr>
          <a:xfrm>
            <a:off x="142875" y="1685925"/>
            <a:ext cx="11763375" cy="4216539"/>
          </a:xfrm>
          <a:prstGeom prst="rect">
            <a:avLst/>
          </a:prstGeom>
          <a:noFill/>
        </p:spPr>
        <p:txBody>
          <a:bodyPr wrap="square">
            <a:spAutoFit/>
          </a:bodyPr>
          <a:lstStyle/>
          <a:p>
            <a:pPr algn="ct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4800" b="1" i="0" u="none" strike="noStrike" kern="1200" cap="none" spc="0" normalizeH="0" baseline="0" noProof="0" dirty="0">
                <a:ln>
                  <a:noFill/>
                </a:ln>
                <a:solidFill>
                  <a:prstClr val="black"/>
                </a:solidFill>
                <a:effectLst/>
                <a:uLnTx/>
                <a:uFillTx/>
                <a:latin typeface="Calibri" panose="020F0502020204030204"/>
                <a:ea typeface="+mn-ea"/>
                <a:cs typeface="+mn-cs"/>
              </a:rPr>
              <a:t>Examples of the Montana Draft Library Media and Information Literacy Standards, Rubrics and Scope &amp; Sequence </a:t>
            </a:r>
            <a:endParaRPr lang="en-US" sz="4800" b="1" dirty="0">
              <a:solidFill>
                <a:prstClr val="black"/>
              </a:solidFill>
              <a:latin typeface="Calibri" panose="020F0502020204030204"/>
            </a:endParaRPr>
          </a:p>
          <a:p>
            <a:pPr algn="ctr"/>
            <a:endPar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solidFill>
                  <a:srgbClr val="FF0000"/>
                </a:solidFill>
                <a:latin typeface="Calibri" panose="020F0502020204030204" pitchFamily="34" charset="0"/>
              </a:rPr>
              <a:t>Note: </a:t>
            </a:r>
            <a:r>
              <a:rPr kumimoji="0" lang="en-US" sz="1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The Draft K-12 Montana Library Standards can be found at </a:t>
            </a:r>
            <a:r>
              <a:rPr kumimoji="0" lang="en-US" sz="1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hlinkClick r:id="rId2"/>
              </a:rPr>
              <a:t>Montana OPI</a:t>
            </a:r>
            <a:endParaRPr kumimoji="0" lang="en-US" sz="18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Negotiated Rulemaking Committee Final Proposal  </a:t>
            </a:r>
            <a:r>
              <a:rPr kumimoji="0" lang="en-US" sz="1800" b="0" i="0" u="sng" strike="noStrike" kern="1200" cap="none" spc="0" normalizeH="0" baseline="0" noProof="0" dirty="0">
                <a:ln>
                  <a:noFill/>
                </a:ln>
                <a:solidFill>
                  <a:srgbClr val="FF0000"/>
                </a:solidFill>
                <a:effectLst/>
                <a:uLnTx/>
                <a:uFillTx/>
                <a:latin typeface="Calibri" panose="020F0502020204030204"/>
                <a:ea typeface="+mn-ea"/>
                <a:cs typeface="+mn-cs"/>
              </a:rPr>
              <a:t>February 24, 2020</a:t>
            </a:r>
            <a:endParaRPr kumimoji="0" lang="en-US" sz="1800" b="1" i="0" u="sng"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Adoption:</a:t>
            </a:r>
            <a:r>
              <a:rPr kumimoji="0" lang="en-US" sz="1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 </a:t>
            </a:r>
            <a:r>
              <a:rPr kumimoji="0" lang="en-US" sz="1800" b="0" i="0" u="sng"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September 2020 </a:t>
            </a:r>
            <a:endParaRPr kumimoji="0" lang="en-US" sz="1800" b="0" i="0" u="sng"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Begin Implementation</a:t>
            </a:r>
            <a:r>
              <a:rPr kumimoji="0" lang="en-US" sz="1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 </a:t>
            </a:r>
            <a:r>
              <a:rPr kumimoji="0" lang="en-US" sz="1800" b="0" i="0" u="sng" strike="noStrike" kern="1200" cap="none" spc="0" normalizeH="0" baseline="0" noProof="0" dirty="0">
                <a:ln>
                  <a:noFill/>
                </a:ln>
                <a:solidFill>
                  <a:srgbClr val="FF0000"/>
                </a:solidFill>
                <a:effectLst/>
                <a:uLnTx/>
                <a:uFillTx/>
                <a:latin typeface="Calibri" panose="020F0502020204030204"/>
                <a:ea typeface="Calibri" panose="020F0502020204030204" pitchFamily="34" charset="0"/>
                <a:cs typeface="Times New Roman" panose="02020603050405020304" pitchFamily="18" charset="0"/>
              </a:rPr>
              <a:t>July 1, 2021</a:t>
            </a:r>
          </a:p>
          <a:p>
            <a:endParaRPr lang="en-US" sz="2400" dirty="0"/>
          </a:p>
        </p:txBody>
      </p:sp>
    </p:spTree>
    <p:extLst>
      <p:ext uri="{BB962C8B-B14F-4D97-AF65-F5344CB8AC3E}">
        <p14:creationId xmlns:p14="http://schemas.microsoft.com/office/powerpoint/2010/main" val="3535440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605AA7-FEEE-49C3-A505-71B1A5A5A0BB}"/>
              </a:ext>
            </a:extLst>
          </p:cNvPr>
          <p:cNvSpPr txBox="1"/>
          <p:nvPr/>
        </p:nvSpPr>
        <p:spPr>
          <a:xfrm>
            <a:off x="123825" y="76200"/>
            <a:ext cx="11906250" cy="6971139"/>
          </a:xfrm>
          <a:prstGeom prst="rect">
            <a:avLst/>
          </a:prstGeom>
          <a:noFill/>
        </p:spPr>
        <p:txBody>
          <a:bodyPr wrap="square">
            <a:spAutoFit/>
          </a:bodyPr>
          <a:lstStyle/>
          <a:p>
            <a:r>
              <a:rPr lang="en-US" sz="2000" u="sng" dirty="0">
                <a:solidFill>
                  <a:srgbClr val="FF0000"/>
                </a:solidFill>
              </a:rPr>
              <a:t>Draft </a:t>
            </a:r>
            <a:r>
              <a:rPr lang="en-US" sz="2000" dirty="0">
                <a:hlinkClick r:id="rId2"/>
              </a:rPr>
              <a:t>INFORMATION LITERACY/LIBRARY MEDIA STANDARDS NEGOTIATED RULEMAKING COMMITTEE FINAL PROPOSAL 2.24.2020 - 2 - 1 K-12 LIBRARY MEDIA AND INFORMATION LITERACY CONTENT STANDARDS 2 3 </a:t>
            </a:r>
            <a:r>
              <a:rPr lang="en-US" sz="2000" dirty="0"/>
              <a:t>  </a:t>
            </a:r>
          </a:p>
          <a:p>
            <a:r>
              <a:rPr lang="en-US" b="1" u="sng" dirty="0">
                <a:solidFill>
                  <a:srgbClr val="FF0000"/>
                </a:solidFill>
              </a:rPr>
              <a:t>When a district incorporates or integrates library media and information literacy content into  district curriculum</a:t>
            </a:r>
            <a:r>
              <a:rPr lang="en-US" b="1" u="sng" dirty="0"/>
              <a:t> </a:t>
            </a:r>
            <a:r>
              <a:rPr lang="en-US" dirty="0"/>
              <a:t>or offers an elective course in library media and information literacy, </a:t>
            </a:r>
            <a:r>
              <a:rPr lang="en-US" b="1" dirty="0">
                <a:solidFill>
                  <a:srgbClr val="FF0000"/>
                </a:solidFill>
              </a:rPr>
              <a:t>the following standards apply</a:t>
            </a:r>
            <a:r>
              <a:rPr lang="en-US" dirty="0"/>
              <a:t>: </a:t>
            </a:r>
          </a:p>
          <a:p>
            <a:endParaRPr lang="en-US" sz="900" dirty="0"/>
          </a:p>
          <a:p>
            <a:pPr marL="342900" indent="-342900">
              <a:buFontTx/>
              <a:buAutoNum type="arabicPeriod"/>
            </a:pPr>
            <a:r>
              <a:rPr lang="en-US" dirty="0"/>
              <a:t>build new knowledge by inquiring, thinking critically, identifying problems, and developing strategies for solving problems  </a:t>
            </a:r>
            <a:r>
              <a:rPr lang="en-US" b="1" dirty="0">
                <a:effectLst/>
                <a:ea typeface="Calibri" panose="020F0502020204030204" pitchFamily="34" charset="0"/>
                <a:cs typeface="Calibri" panose="020F0502020204030204" pitchFamily="34" charset="0"/>
              </a:rPr>
              <a:t>1. Inquire</a:t>
            </a:r>
          </a:p>
          <a:p>
            <a:pPr marL="342900" indent="-342900">
              <a:buFontTx/>
              <a:buAutoNum type="arabicPeriod"/>
            </a:pPr>
            <a:r>
              <a:rPr lang="en-US" dirty="0"/>
              <a:t>demonstrate an understanding of and commitment to inclusiveness and respect for diversity in the learning community, </a:t>
            </a:r>
            <a:r>
              <a:rPr lang="en-US" dirty="0">
                <a:solidFill>
                  <a:srgbClr val="FF0000"/>
                </a:solidFill>
              </a:rPr>
              <a:t>including the distinct and unique cultural heritage of American Indians  </a:t>
            </a:r>
            <a:r>
              <a:rPr lang="en-US" b="1" dirty="0">
                <a:effectLst/>
                <a:ea typeface="Calibri" panose="020F0502020204030204" pitchFamily="34" charset="0"/>
                <a:cs typeface="Calibri" panose="020F0502020204030204" pitchFamily="34" charset="0"/>
              </a:rPr>
              <a:t>2. Include</a:t>
            </a:r>
          </a:p>
          <a:p>
            <a:pPr marL="342900" indent="-342900">
              <a:buFontTx/>
              <a:buAutoNum type="arabicPeriod"/>
            </a:pPr>
            <a:r>
              <a:rPr lang="en-US" dirty="0"/>
              <a:t>work effectively with others to broaden perspectives and work toward common goals </a:t>
            </a:r>
            <a:r>
              <a:rPr lang="en-US" b="1" dirty="0">
                <a:effectLst/>
                <a:ea typeface="Calibri" panose="020F0502020204030204" pitchFamily="34" charset="0"/>
                <a:cs typeface="Calibri" panose="020F0502020204030204" pitchFamily="34" charset="0"/>
              </a:rPr>
              <a:t>3. Collaborate</a:t>
            </a:r>
            <a:r>
              <a:rPr lang="en-US" dirty="0"/>
              <a:t> </a:t>
            </a:r>
          </a:p>
          <a:p>
            <a:pPr marL="342900" indent="-342900">
              <a:buFontTx/>
              <a:buAutoNum type="arabicPeriod"/>
            </a:pPr>
            <a:r>
              <a:rPr lang="en-US" dirty="0"/>
              <a:t>make meaning by collecting, organizing, and sharing resources of personal relevance </a:t>
            </a:r>
            <a:r>
              <a:rPr lang="en-US" b="1" dirty="0">
                <a:effectLst/>
                <a:ea typeface="Calibri" panose="020F0502020204030204" pitchFamily="34" charset="0"/>
                <a:cs typeface="Calibri" panose="020F0502020204030204" pitchFamily="34" charset="0"/>
              </a:rPr>
              <a:t>4. Curate</a:t>
            </a:r>
            <a:endParaRPr lang="en-US" dirty="0"/>
          </a:p>
          <a:p>
            <a:pPr marL="342900" marR="0" indent="-342900">
              <a:spcBef>
                <a:spcPts val="0"/>
              </a:spcBef>
              <a:spcAft>
                <a:spcPts val="0"/>
              </a:spcAft>
              <a:buFont typeface="+mj-lt"/>
              <a:buAutoNum type="arabicPeriod"/>
            </a:pPr>
            <a:r>
              <a:rPr lang="en-US" dirty="0"/>
              <a:t>exercise freedom to read and demonstrate the ability to pursue personal interests </a:t>
            </a:r>
            <a:r>
              <a:rPr lang="en-US" b="1" dirty="0">
                <a:effectLst/>
                <a:ea typeface="Calibri" panose="020F0502020204030204" pitchFamily="34" charset="0"/>
                <a:cs typeface="Calibri" panose="020F0502020204030204" pitchFamily="34" charset="0"/>
              </a:rPr>
              <a:t>5. Explore</a:t>
            </a:r>
            <a:endParaRPr lang="en-US" dirty="0"/>
          </a:p>
          <a:p>
            <a:pPr marL="342900" indent="-342900">
              <a:buFont typeface="+mj-lt"/>
              <a:buAutoNum type="arabicPeriod"/>
            </a:pPr>
            <a:r>
              <a:rPr lang="en-US" dirty="0"/>
              <a:t>demonstrate safe, legal, and ethical creating and sharing of knowledge products </a:t>
            </a:r>
            <a:r>
              <a:rPr lang="en-US" b="1" dirty="0">
                <a:effectLst/>
                <a:ea typeface="Calibri" panose="020F0502020204030204" pitchFamily="34" charset="0"/>
                <a:cs typeface="Calibri" panose="020F0502020204030204" pitchFamily="34" charset="0"/>
              </a:rPr>
              <a:t>6. Engage</a:t>
            </a:r>
          </a:p>
          <a:p>
            <a:endParaRPr lang="en-US" b="1" dirty="0">
              <a:effectLst/>
              <a:ea typeface="Calibri" panose="020F0502020204030204" pitchFamily="34" charset="0"/>
              <a:cs typeface="Calibri" panose="020F0502020204030204" pitchFamily="34" charset="0"/>
            </a:endParaRPr>
          </a:p>
          <a:p>
            <a:r>
              <a:rPr lang="en-US" dirty="0">
                <a:hlinkClick r:id="rId3"/>
              </a:rPr>
              <a:t>NATIONAL K-12 LIBRARY STANDARDS—SHARED FOUNDATIONS AND KEY COMMITMENTS </a:t>
            </a:r>
            <a:r>
              <a:rPr lang="en-US" dirty="0"/>
              <a:t> (Differences in </a:t>
            </a:r>
            <a:r>
              <a:rPr lang="en-US" dirty="0">
                <a:solidFill>
                  <a:srgbClr val="FF0000"/>
                </a:solidFill>
              </a:rPr>
              <a:t>red</a:t>
            </a:r>
            <a:r>
              <a:rPr lang="en-US" dirty="0"/>
              <a:t> text)</a:t>
            </a:r>
          </a:p>
          <a:p>
            <a:pPr marL="400050" indent="-400050">
              <a:buFont typeface="+mj-lt"/>
              <a:buAutoNum type="arabicPeriod"/>
            </a:pPr>
            <a:r>
              <a:rPr lang="en-US" dirty="0"/>
              <a:t>INQUIRE: Build new knowledge by inquiring, thinking critically, identifying problems, and developing strategies for solving problems. </a:t>
            </a:r>
          </a:p>
          <a:p>
            <a:pPr marL="400050" indent="-400050">
              <a:buFont typeface="+mj-lt"/>
              <a:buAutoNum type="arabicPeriod"/>
            </a:pPr>
            <a:r>
              <a:rPr lang="en-US" dirty="0"/>
              <a:t>INCLUDE: Demonstrate an understanding of and commitment to inclusiveness and respect for diversity in the learning community</a:t>
            </a:r>
            <a:r>
              <a:rPr lang="en-US" dirty="0">
                <a:solidFill>
                  <a:srgbClr val="FF0000"/>
                </a:solidFill>
              </a:rPr>
              <a:t>. MT Added Native American item </a:t>
            </a:r>
          </a:p>
          <a:p>
            <a:pPr marL="400050" indent="-400050">
              <a:buFont typeface="+mj-lt"/>
              <a:buAutoNum type="arabicPeriod"/>
            </a:pPr>
            <a:r>
              <a:rPr lang="en-US" dirty="0"/>
              <a:t>COLLABORATE: Work effectively with others to broaden perspectives and work toward common goals. </a:t>
            </a:r>
          </a:p>
          <a:p>
            <a:pPr marL="400050" indent="-400050">
              <a:buFont typeface="+mj-lt"/>
              <a:buAutoNum type="arabicPeriod"/>
            </a:pPr>
            <a:r>
              <a:rPr lang="en-US" dirty="0"/>
              <a:t>CURATE: Make meaning </a:t>
            </a:r>
            <a:r>
              <a:rPr lang="en-US" dirty="0">
                <a:solidFill>
                  <a:srgbClr val="FF0000"/>
                </a:solidFill>
              </a:rPr>
              <a:t>for oneself and others </a:t>
            </a:r>
            <a:r>
              <a:rPr lang="en-US" dirty="0"/>
              <a:t>by collecting, organizing, and sharing resources of personal relevance. </a:t>
            </a:r>
          </a:p>
          <a:p>
            <a:pPr marL="400050" indent="-400050">
              <a:buFont typeface="+mj-lt"/>
              <a:buAutoNum type="arabicPeriod"/>
            </a:pPr>
            <a:r>
              <a:rPr lang="en-US" dirty="0"/>
              <a:t>EXPLORE: </a:t>
            </a:r>
            <a:r>
              <a:rPr lang="en-US" dirty="0">
                <a:solidFill>
                  <a:srgbClr val="FF0000"/>
                </a:solidFill>
              </a:rPr>
              <a:t>Discover and innovate in a growth mindset developed through experience and reflection. </a:t>
            </a:r>
          </a:p>
          <a:p>
            <a:pPr marL="400050" indent="-400050">
              <a:buFont typeface="+mj-lt"/>
              <a:buAutoNum type="arabicPeriod"/>
            </a:pPr>
            <a:r>
              <a:rPr lang="en-US" dirty="0"/>
              <a:t>ENGAGE: Demonstrate safe, legal, and ethical creating and sharing of knowledge products</a:t>
            </a:r>
            <a:r>
              <a:rPr lang="en-US" dirty="0">
                <a:solidFill>
                  <a:srgbClr val="FF0000"/>
                </a:solidFill>
              </a:rPr>
              <a:t> independently while engaging in a community of practice and an interconnected world.</a:t>
            </a:r>
            <a:endParaRPr lang="en-US" dirty="0">
              <a:solidFill>
                <a:srgbClr val="FF0000"/>
              </a:solidFill>
              <a:effectLs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743554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DCD70A-242C-4AE9-BC64-3003EB048D98}"/>
              </a:ext>
            </a:extLst>
          </p:cNvPr>
          <p:cNvSpPr txBox="1"/>
          <p:nvPr/>
        </p:nvSpPr>
        <p:spPr>
          <a:xfrm>
            <a:off x="228600" y="133351"/>
            <a:ext cx="11849099" cy="6186309"/>
          </a:xfrm>
          <a:prstGeom prst="rect">
            <a:avLst/>
          </a:prstGeom>
          <a:noFill/>
        </p:spPr>
        <p:txBody>
          <a:bodyPr wrap="square">
            <a:spAutoFit/>
          </a:bodyPr>
          <a:lstStyle/>
          <a:p>
            <a:r>
              <a:rPr lang="en-US" b="1" dirty="0">
                <a:solidFill>
                  <a:srgbClr val="0563C1"/>
                </a:solidFill>
                <a:hlinkClick r:id="rId2">
                  <a:extLst>
                    <a:ext uri="{A12FA001-AC4F-418D-AE19-62706E023703}">
                      <ahyp:hlinkClr xmlns:ahyp="http://schemas.microsoft.com/office/drawing/2018/hyperlinkcolor" val="tx"/>
                    </a:ext>
                  </a:extLst>
                </a:hlinkClick>
              </a:rPr>
              <a:t>Example, Draft INFORMATION LITERACY/LIBRARY MEDIA STANDARDS NEGOTIATED RULEMAKING COMMITTEE FINAL PROPOSAL</a:t>
            </a:r>
            <a:r>
              <a:rPr lang="en-US" dirty="0">
                <a:solidFill>
                  <a:srgbClr val="0563C1"/>
                </a:solidFill>
                <a:hlinkClick r:id="rId2">
                  <a:extLst>
                    <a:ext uri="{A12FA001-AC4F-418D-AE19-62706E023703}">
                      <ahyp:hlinkClr xmlns:ahyp="http://schemas.microsoft.com/office/drawing/2018/hyperlinkcolor" val="tx"/>
                    </a:ext>
                  </a:extLst>
                </a:hlinkClick>
              </a:rPr>
              <a:t> 2.24.2020 </a:t>
            </a:r>
          </a:p>
          <a:p>
            <a:r>
              <a:rPr lang="en-US" dirty="0">
                <a:solidFill>
                  <a:srgbClr val="0563C1"/>
                </a:solidFill>
                <a:hlinkClick r:id="rId2">
                  <a:extLst>
                    <a:ext uri="{A12FA001-AC4F-418D-AE19-62706E023703}">
                      <ahyp:hlinkClr xmlns:ahyp="http://schemas.microsoft.com/office/drawing/2018/hyperlinkcolor" val="tx"/>
                    </a:ext>
                  </a:extLst>
                </a:hlinkClick>
              </a:rPr>
              <a:t> </a:t>
            </a:r>
            <a:r>
              <a:rPr lang="en-US" b="1" dirty="0">
                <a:solidFill>
                  <a:srgbClr val="0563C1"/>
                </a:solidFill>
                <a:hlinkClick r:id="rId2">
                  <a:extLst>
                    <a:ext uri="{A12FA001-AC4F-418D-AE19-62706E023703}">
                      <ahyp:hlinkClr xmlns:ahyp="http://schemas.microsoft.com/office/drawing/2018/hyperlinkcolor" val="tx"/>
                    </a:ext>
                  </a:extLst>
                </a:hlinkClick>
              </a:rPr>
              <a:t>LIBRARY MEDIA AND INFORMATION LITERACY STANDARDS FOR </a:t>
            </a:r>
            <a:r>
              <a:rPr lang="en-US" b="1" dirty="0">
                <a:solidFill>
                  <a:srgbClr val="FF0000"/>
                </a:solidFill>
                <a:hlinkClick r:id="rId2">
                  <a:extLst>
                    <a:ext uri="{A12FA001-AC4F-418D-AE19-62706E023703}">
                      <ahyp:hlinkClr xmlns:ahyp="http://schemas.microsoft.com/office/drawing/2018/hyperlinkcolor" val="tx"/>
                    </a:ext>
                  </a:extLst>
                </a:hlinkClick>
              </a:rPr>
              <a:t>KINDERGARTEN </a:t>
            </a:r>
            <a:endParaRPr lang="en-US" b="1" dirty="0">
              <a:solidFill>
                <a:srgbClr val="FF0000"/>
              </a:solidFill>
            </a:endParaRPr>
          </a:p>
          <a:p>
            <a:endParaRPr lang="en-US" b="1" dirty="0"/>
          </a:p>
          <a:p>
            <a:r>
              <a:rPr lang="en-US" b="1" dirty="0"/>
              <a:t>1. Build new knowledge by inquiring, thinking critically, identifying problems, and developing strategies for solving    problems </a:t>
            </a:r>
          </a:p>
          <a:p>
            <a:pPr marL="800100" lvl="1" indent="-342900">
              <a:buFont typeface="+mj-lt"/>
              <a:buAutoNum type="alphaLcPeriod"/>
            </a:pPr>
            <a:r>
              <a:rPr lang="en-US" dirty="0"/>
              <a:t>Form simple, factual level questions and begin to explore ways to answer them </a:t>
            </a:r>
          </a:p>
          <a:p>
            <a:pPr marL="800100" lvl="1" indent="-342900">
              <a:buFont typeface="+mj-lt"/>
              <a:buAutoNum type="alphaLcPeriod"/>
            </a:pPr>
            <a:r>
              <a:rPr lang="en-US" dirty="0"/>
              <a:t>Ask “I wonder” questions about topic, question, or problem </a:t>
            </a:r>
          </a:p>
          <a:p>
            <a:r>
              <a:rPr lang="en-US" b="1" dirty="0"/>
              <a:t>2. Demonstrate an understanding of and commitment to inclusiveness and respect for diversity in the learning community, including the distinct and unique cultural heritage of American Indians </a:t>
            </a:r>
          </a:p>
          <a:p>
            <a:pPr marL="800100" lvl="1" indent="-342900">
              <a:buAutoNum type="alphaLcPeriod"/>
            </a:pPr>
            <a:r>
              <a:rPr lang="en-US" dirty="0"/>
              <a:t>Share knowledge and ideas with others through discussion and listening. </a:t>
            </a:r>
          </a:p>
          <a:p>
            <a:pPr marL="800100" lvl="1" indent="-342900">
              <a:buAutoNum type="alphaLcPeriod"/>
            </a:pPr>
            <a:r>
              <a:rPr lang="en-US" dirty="0"/>
              <a:t>b. Formulate questions related to content presented by others </a:t>
            </a:r>
          </a:p>
          <a:p>
            <a:r>
              <a:rPr lang="en-US" b="1" dirty="0"/>
              <a:t>3. Work effectively with others to broaden perspectives and work toward common goals </a:t>
            </a:r>
          </a:p>
          <a:p>
            <a:pPr marL="800100" lvl="1" indent="-342900">
              <a:buAutoNum type="alphaLcPeriod"/>
            </a:pPr>
            <a:r>
              <a:rPr lang="en-US" dirty="0"/>
              <a:t>Listen respectfully and, when appropriate, offer information and opinions in group discussions </a:t>
            </a:r>
          </a:p>
          <a:p>
            <a:r>
              <a:rPr lang="en-US" b="1" dirty="0"/>
              <a:t>4. Make meaning by collecting, organizing, and sharing resources of personal relevance </a:t>
            </a:r>
          </a:p>
          <a:p>
            <a:pPr marL="800100" lvl="1" indent="-342900">
              <a:buAutoNum type="alphaLcPeriod"/>
            </a:pPr>
            <a:r>
              <a:rPr lang="en-US" dirty="0"/>
              <a:t>Express feelings and ideas about a story in different formats </a:t>
            </a:r>
          </a:p>
          <a:p>
            <a:r>
              <a:rPr lang="en-US" b="1" dirty="0"/>
              <a:t>5. Exercise freedom to read and demonstrate the ability to pursue personal interests </a:t>
            </a:r>
          </a:p>
          <a:p>
            <a:pPr marL="800100" lvl="1" indent="-342900">
              <a:buAutoNum type="alphaLcPeriod"/>
            </a:pPr>
            <a:r>
              <a:rPr lang="en-US" dirty="0"/>
              <a:t>Routinely select picture, fiction, and information books </a:t>
            </a:r>
          </a:p>
          <a:p>
            <a:pPr marL="800100" lvl="1" indent="-342900">
              <a:buAutoNum type="alphaLcPeriod"/>
            </a:pPr>
            <a:r>
              <a:rPr lang="en-US" dirty="0"/>
              <a:t>Explore new genres </a:t>
            </a:r>
          </a:p>
          <a:p>
            <a:pPr marL="800100" lvl="1" indent="-342900">
              <a:buAutoNum type="alphaLcPeriod"/>
            </a:pPr>
            <a:r>
              <a:rPr lang="en-US" dirty="0"/>
              <a:t>Select books at the appropriate reading level, to be read aloud, or challenging books for browsing and enjoyment </a:t>
            </a:r>
          </a:p>
          <a:p>
            <a:r>
              <a:rPr lang="en-US" dirty="0"/>
              <a:t>6. </a:t>
            </a:r>
            <a:r>
              <a:rPr lang="en-US" b="1" dirty="0"/>
              <a:t>Demonstrate safe, legal, and ethical creating and sharing of knowledge products </a:t>
            </a:r>
          </a:p>
          <a:p>
            <a:pPr lvl="1"/>
            <a:r>
              <a:rPr lang="en-US" dirty="0"/>
              <a:t>a. Maintain safe behavior when using the internet</a:t>
            </a:r>
          </a:p>
        </p:txBody>
      </p:sp>
    </p:spTree>
    <p:extLst>
      <p:ext uri="{BB962C8B-B14F-4D97-AF65-F5344CB8AC3E}">
        <p14:creationId xmlns:p14="http://schemas.microsoft.com/office/powerpoint/2010/main" val="1834235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76DCC0A-8DF7-4100-8D04-65DE2F8806FB}"/>
              </a:ext>
            </a:extLst>
          </p:cNvPr>
          <p:cNvGraphicFramePr>
            <a:graphicFrameLocks noGrp="1"/>
          </p:cNvGraphicFramePr>
          <p:nvPr>
            <p:extLst>
              <p:ext uri="{D42A27DB-BD31-4B8C-83A1-F6EECF244321}">
                <p14:modId xmlns:p14="http://schemas.microsoft.com/office/powerpoint/2010/main" val="614502785"/>
              </p:ext>
            </p:extLst>
          </p:nvPr>
        </p:nvGraphicFramePr>
        <p:xfrm>
          <a:off x="114299" y="93287"/>
          <a:ext cx="11830052" cy="6625706"/>
        </p:xfrm>
        <a:graphic>
          <a:graphicData uri="http://schemas.openxmlformats.org/drawingml/2006/table">
            <a:tbl>
              <a:tblPr/>
              <a:tblGrid>
                <a:gridCol w="2713062">
                  <a:extLst>
                    <a:ext uri="{9D8B030D-6E8A-4147-A177-3AD203B41FA5}">
                      <a16:colId xmlns:a16="http://schemas.microsoft.com/office/drawing/2014/main" val="1052840829"/>
                    </a:ext>
                  </a:extLst>
                </a:gridCol>
                <a:gridCol w="2175959">
                  <a:extLst>
                    <a:ext uri="{9D8B030D-6E8A-4147-A177-3AD203B41FA5}">
                      <a16:colId xmlns:a16="http://schemas.microsoft.com/office/drawing/2014/main" val="16101029"/>
                    </a:ext>
                  </a:extLst>
                </a:gridCol>
                <a:gridCol w="2162186">
                  <a:extLst>
                    <a:ext uri="{9D8B030D-6E8A-4147-A177-3AD203B41FA5}">
                      <a16:colId xmlns:a16="http://schemas.microsoft.com/office/drawing/2014/main" val="3086005810"/>
                    </a:ext>
                  </a:extLst>
                </a:gridCol>
                <a:gridCol w="2189729">
                  <a:extLst>
                    <a:ext uri="{9D8B030D-6E8A-4147-A177-3AD203B41FA5}">
                      <a16:colId xmlns:a16="http://schemas.microsoft.com/office/drawing/2014/main" val="3925322040"/>
                    </a:ext>
                  </a:extLst>
                </a:gridCol>
                <a:gridCol w="2175959">
                  <a:extLst>
                    <a:ext uri="{9D8B030D-6E8A-4147-A177-3AD203B41FA5}">
                      <a16:colId xmlns:a16="http://schemas.microsoft.com/office/drawing/2014/main" val="3299326225"/>
                    </a:ext>
                  </a:extLst>
                </a:gridCol>
                <a:gridCol w="413157">
                  <a:extLst>
                    <a:ext uri="{9D8B030D-6E8A-4147-A177-3AD203B41FA5}">
                      <a16:colId xmlns:a16="http://schemas.microsoft.com/office/drawing/2014/main" val="1914631968"/>
                    </a:ext>
                  </a:extLst>
                </a:gridCol>
              </a:tblGrid>
              <a:tr h="444060">
                <a:tc gridSpan="6">
                  <a:txBody>
                    <a:bodyPr/>
                    <a:lstStyle/>
                    <a:p>
                      <a:pPr marL="400050" marR="0" lvl="0" indent="-400050" algn="l" defTabSz="457200" rtl="0" eaLnBrk="1" fontAlgn="auto" latinLnBrk="0" hangingPunct="1">
                        <a:lnSpc>
                          <a:spcPct val="100000"/>
                        </a:lnSpc>
                        <a:spcBef>
                          <a:spcPts val="0"/>
                        </a:spcBef>
                        <a:spcAft>
                          <a:spcPts val="0"/>
                        </a:spcAft>
                        <a:buClrTx/>
                        <a:buSzTx/>
                        <a:buFontTx/>
                        <a:buAutoNum type="romanUcPeriod"/>
                        <a:tabLst/>
                        <a:defRPr/>
                      </a:pPr>
                      <a:r>
                        <a:rPr lang="en-US" sz="1600" b="1" i="0" u="none" strike="noStrike" dirty="0">
                          <a:solidFill>
                            <a:srgbClr val="000000"/>
                          </a:solidFill>
                          <a:effectLst/>
                          <a:latin typeface="Calibri" panose="020F0502020204030204" pitchFamily="34" charset="0"/>
                        </a:rPr>
                        <a:t>2020 Library Standard </a:t>
                      </a:r>
                      <a:r>
                        <a:rPr lang="en-US" sz="1600" b="1" i="0" u="none" strike="noStrike" dirty="0">
                          <a:solidFill>
                            <a:srgbClr val="FF0000"/>
                          </a:solidFill>
                          <a:effectLst/>
                          <a:latin typeface="Calibri" panose="020F0502020204030204" pitchFamily="34" charset="0"/>
                        </a:rPr>
                        <a:t>Blank </a:t>
                      </a:r>
                      <a:r>
                        <a:rPr lang="en-US" sz="1600" b="1" i="0" u="none" strike="noStrike" dirty="0">
                          <a:solidFill>
                            <a:srgbClr val="000000"/>
                          </a:solidFill>
                          <a:effectLst/>
                          <a:latin typeface="Calibri" panose="020F0502020204030204" pitchFamily="34" charset="0"/>
                        </a:rPr>
                        <a:t>Rubrics Based on MT Standards, Grades K-5, 6-8 and 9-12 </a:t>
                      </a:r>
                    </a:p>
                    <a:p>
                      <a:pPr marL="400050" marR="0" lvl="0" indent="-400050" algn="l" defTabSz="457200" rtl="0" eaLnBrk="1" fontAlgn="auto" latinLnBrk="0" hangingPunct="1">
                        <a:lnSpc>
                          <a:spcPct val="100000"/>
                        </a:lnSpc>
                        <a:spcBef>
                          <a:spcPts val="0"/>
                        </a:spcBef>
                        <a:spcAft>
                          <a:spcPts val="0"/>
                        </a:spcAft>
                        <a:buClrTx/>
                        <a:buSzTx/>
                        <a:buFontTx/>
                        <a:buAutoNum type="romanUcPeriod"/>
                        <a:tabLst/>
                        <a:defRPr/>
                      </a:pPr>
                      <a:r>
                        <a:rPr lang="en-US" sz="1600" b="1" i="0" u="none" strike="noStrike" dirty="0">
                          <a:solidFill>
                            <a:srgbClr val="000000"/>
                          </a:solidFill>
                          <a:effectLst/>
                          <a:latin typeface="Calibri" panose="020F0502020204030204" pitchFamily="34" charset="0"/>
                        </a:rPr>
                        <a:t>Example page, the complete rubrics can be found at </a:t>
                      </a:r>
                      <a:r>
                        <a:rPr kumimoji="0" lang="en-US" sz="1600" b="1"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Montana Small School Alliance Standards</a:t>
                      </a:r>
                      <a:r>
                        <a:rPr kumimoji="0" lang="en-US" sz="1600" b="1"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algn="l" fontAlgn="ctr"/>
                      <a:endParaRPr lang="en-US" sz="1900" b="1" i="0" u="none" strike="noStrike" dirty="0">
                        <a:solidFill>
                          <a:srgbClr val="000000"/>
                        </a:solidFill>
                        <a:effectLst/>
                        <a:latin typeface="Calibri" panose="020F0502020204030204" pitchFamily="34" charset="0"/>
                      </a:endParaRPr>
                    </a:p>
                  </a:txBody>
                  <a:tcPr marL="6027" marR="6027" marT="602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5046639"/>
                  </a:ext>
                </a:extLst>
              </a:tr>
              <a:tr h="261212">
                <a:tc gridSpan="3">
                  <a:txBody>
                    <a:bodyPr/>
                    <a:lstStyle/>
                    <a:p>
                      <a:pPr algn="l" fontAlgn="ctr"/>
                      <a:r>
                        <a:rPr lang="en-US" sz="1100" b="1" i="0" u="none" strike="noStrike" dirty="0">
                          <a:solidFill>
                            <a:srgbClr val="000000"/>
                          </a:solidFill>
                          <a:effectLst/>
                          <a:latin typeface="Calibri" panose="020F0502020204030204" pitchFamily="34" charset="0"/>
                        </a:rPr>
                        <a:t>Student Name:_______________________________________  Grade:________________________</a:t>
                      </a:r>
                    </a:p>
                  </a:txBody>
                  <a:tcPr marL="6027" marR="6027" marT="602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1" i="0" u="none" strike="noStrike" dirty="0">
                          <a:solidFill>
                            <a:srgbClr val="000000"/>
                          </a:solidFill>
                          <a:effectLst/>
                          <a:latin typeface="Calibri" panose="020F0502020204030204" pitchFamily="34" charset="0"/>
                        </a:rPr>
                        <a:t> </a:t>
                      </a:r>
                    </a:p>
                  </a:txBody>
                  <a:tcPr marL="6027" marR="6027" marT="602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100" b="1" i="0" u="none" strike="noStrike" dirty="0">
                          <a:solidFill>
                            <a:srgbClr val="000000"/>
                          </a:solidFill>
                          <a:effectLst/>
                          <a:latin typeface="Calibri" panose="020F0502020204030204" pitchFamily="34" charset="0"/>
                        </a:rPr>
                        <a:t> </a:t>
                      </a:r>
                    </a:p>
                  </a:txBody>
                  <a:tcPr marL="6027" marR="6027" marT="602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6027" marR="6027" marT="602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5331008"/>
                  </a:ext>
                </a:extLst>
              </a:tr>
              <a:tr h="452767">
                <a:tc>
                  <a:txBody>
                    <a:bodyPr/>
                    <a:lstStyle/>
                    <a:p>
                      <a:pPr algn="l" fontAlgn="t"/>
                      <a:r>
                        <a:rPr lang="en-US" sz="1100" b="1" i="0" u="none" strike="noStrike" dirty="0">
                          <a:solidFill>
                            <a:srgbClr val="000000"/>
                          </a:solidFill>
                          <a:effectLst/>
                          <a:latin typeface="Calibri" panose="020F0502020204030204" pitchFamily="34" charset="0"/>
                        </a:rPr>
                        <a:t>MSSA 2020 National and State Library Standard Rubric, grades K-5</a:t>
                      </a:r>
                    </a:p>
                  </a:txBody>
                  <a:tcPr marL="6027" marR="6027" marT="602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0" u="none" strike="noStrike" dirty="0">
                          <a:solidFill>
                            <a:srgbClr val="000000"/>
                          </a:solidFill>
                          <a:effectLst/>
                          <a:latin typeface="Calibri" panose="020F0502020204030204" pitchFamily="34" charset="0"/>
                        </a:rPr>
                        <a:t>4-Advanced</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0" u="none" strike="noStrike" dirty="0">
                          <a:solidFill>
                            <a:srgbClr val="000000"/>
                          </a:solidFill>
                          <a:effectLst/>
                          <a:latin typeface="Calibri" panose="020F0502020204030204" pitchFamily="34" charset="0"/>
                        </a:rPr>
                        <a:t>3-Proficient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0" u="none" strike="noStrike" dirty="0">
                          <a:solidFill>
                            <a:srgbClr val="000000"/>
                          </a:solidFill>
                          <a:effectLst/>
                          <a:latin typeface="Calibri" panose="020F0502020204030204" pitchFamily="34" charset="0"/>
                        </a:rPr>
                        <a:t>2-Near Proficient</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0" u="none" strike="noStrike" dirty="0">
                          <a:solidFill>
                            <a:srgbClr val="000000"/>
                          </a:solidFill>
                          <a:effectLst/>
                          <a:latin typeface="Calibri" panose="020F0502020204030204" pitchFamily="34" charset="0"/>
                        </a:rPr>
                        <a:t>1-Novice</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0" u="none" strike="noStrike" dirty="0">
                          <a:solidFill>
                            <a:srgbClr val="000000"/>
                          </a:solidFill>
                          <a:effectLst/>
                          <a:latin typeface="Calibri" panose="020F0502020204030204" pitchFamily="34" charset="0"/>
                        </a:rPr>
                        <a:t>Total</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495636"/>
                  </a:ext>
                </a:extLst>
              </a:tr>
              <a:tr h="905535">
                <a:tc>
                  <a:txBody>
                    <a:bodyPr/>
                    <a:lstStyle/>
                    <a:p>
                      <a:pPr algn="l" fontAlgn="t"/>
                      <a:r>
                        <a:rPr lang="en-US" sz="1100" b="1" i="0" u="none" strike="noStrike" dirty="0">
                          <a:solidFill>
                            <a:srgbClr val="000000"/>
                          </a:solidFill>
                          <a:effectLst/>
                          <a:latin typeface="Calibri" panose="020F0502020204030204" pitchFamily="34" charset="0"/>
                        </a:rPr>
                        <a:t>I. Inquire - </a:t>
                      </a:r>
                      <a:r>
                        <a:rPr lang="en-US" sz="1100" b="0" i="0" u="none" strike="noStrike" dirty="0">
                          <a:solidFill>
                            <a:srgbClr val="000000"/>
                          </a:solidFill>
                          <a:effectLst/>
                          <a:latin typeface="Calibri" panose="020F0502020204030204" pitchFamily="34" charset="0"/>
                        </a:rPr>
                        <a:t>Build new knowledge by inquiring, thinking critically, identifying problems, &amp; developing strategies for solving problems.</a:t>
                      </a:r>
                      <a:endParaRPr lang="en-US" sz="1100" b="1" i="0" u="none" strike="noStrike" dirty="0">
                        <a:solidFill>
                          <a:srgbClr val="000000"/>
                        </a:solidFill>
                        <a:effectLst/>
                        <a:latin typeface="Calibri" panose="020F0502020204030204" pitchFamily="34" charset="0"/>
                      </a:endParaRPr>
                    </a:p>
                  </a:txBody>
                  <a:tcPr marL="6027" marR="6027" marT="602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0" u="none" strike="noStrike" dirty="0">
                          <a:solidFill>
                            <a:srgbClr val="000000"/>
                          </a:solidFill>
                          <a:effectLst/>
                          <a:latin typeface="Calibri" panose="020F0502020204030204" pitchFamily="34" charset="0"/>
                        </a:rPr>
                        <a:t>Score</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333328"/>
                  </a:ext>
                </a:extLst>
              </a:tr>
              <a:tr h="1140626">
                <a:tc>
                  <a:txBody>
                    <a:bodyPr/>
                    <a:lstStyle/>
                    <a:p>
                      <a:pPr algn="l" fontAlgn="t"/>
                      <a:r>
                        <a:rPr lang="en-US" sz="1100" b="1" i="0" u="none" strike="noStrike" dirty="0">
                          <a:solidFill>
                            <a:srgbClr val="000000"/>
                          </a:solidFill>
                          <a:effectLst/>
                          <a:latin typeface="Calibri" panose="020F0502020204030204" pitchFamily="34" charset="0"/>
                        </a:rPr>
                        <a:t>II. Include - </a:t>
                      </a:r>
                      <a:r>
                        <a:rPr lang="en-US" sz="1100" b="0" i="0" u="none" strike="noStrike" dirty="0">
                          <a:solidFill>
                            <a:srgbClr val="000000"/>
                          </a:solidFill>
                          <a:effectLst/>
                          <a:latin typeface="Calibri" panose="020F0502020204030204" pitchFamily="34" charset="0"/>
                        </a:rPr>
                        <a:t>Demonstrate an understanding of &amp; commitment to inclusiveness &amp; respect for diversity in the learning community, including the distinct and unique American cultural heritage of Indians </a:t>
                      </a:r>
                      <a:endParaRPr lang="en-US" sz="1100" b="1" i="0" u="none" strike="noStrike" dirty="0">
                        <a:solidFill>
                          <a:srgbClr val="000000"/>
                        </a:solidFill>
                        <a:effectLst/>
                        <a:latin typeface="Calibri" panose="020F0502020204030204" pitchFamily="34" charset="0"/>
                      </a:endParaRPr>
                    </a:p>
                  </a:txBody>
                  <a:tcPr marL="6027" marR="6027" marT="602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5425489"/>
                  </a:ext>
                </a:extLst>
              </a:tr>
              <a:tr h="679151">
                <a:tc>
                  <a:txBody>
                    <a:bodyPr/>
                    <a:lstStyle/>
                    <a:p>
                      <a:pPr algn="l" fontAlgn="t"/>
                      <a:r>
                        <a:rPr lang="en-US" sz="1100" b="1" i="0" u="none" strike="noStrike" dirty="0">
                          <a:solidFill>
                            <a:srgbClr val="000000"/>
                          </a:solidFill>
                          <a:effectLst/>
                          <a:latin typeface="Calibri" panose="020F0502020204030204" pitchFamily="34" charset="0"/>
                        </a:rPr>
                        <a:t>III. Collaborate - </a:t>
                      </a:r>
                      <a:r>
                        <a:rPr lang="en-US" sz="1100" b="0" i="0" u="none" strike="noStrike" dirty="0">
                          <a:solidFill>
                            <a:srgbClr val="000000"/>
                          </a:solidFill>
                          <a:effectLst/>
                          <a:latin typeface="Calibri" panose="020F0502020204030204" pitchFamily="34" charset="0"/>
                        </a:rPr>
                        <a:t>Work effectively with others to broaden perspective &amp; work toward common goals</a:t>
                      </a:r>
                      <a:endParaRPr lang="en-US" sz="1100" b="1" i="0" u="none" strike="noStrike" dirty="0">
                        <a:solidFill>
                          <a:srgbClr val="000000"/>
                        </a:solidFill>
                        <a:effectLst/>
                        <a:latin typeface="Calibri" panose="020F0502020204030204" pitchFamily="34" charset="0"/>
                      </a:endParaRPr>
                    </a:p>
                  </a:txBody>
                  <a:tcPr marL="6027" marR="6027" marT="602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6027" marR="6027" marT="60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187979"/>
                  </a:ext>
                </a:extLst>
              </a:tr>
              <a:tr h="679151">
                <a:tc>
                  <a:txBody>
                    <a:bodyPr/>
                    <a:lstStyle/>
                    <a:p>
                      <a:pPr algn="l" fontAlgn="ctr"/>
                      <a:r>
                        <a:rPr lang="en-US" sz="1100" b="1" i="0" u="none" strike="noStrike" dirty="0">
                          <a:solidFill>
                            <a:srgbClr val="000000"/>
                          </a:solidFill>
                          <a:effectLst/>
                          <a:latin typeface="Calibri" panose="020F0502020204030204" pitchFamily="34" charset="0"/>
                        </a:rPr>
                        <a:t>IV. Curate -</a:t>
                      </a:r>
                      <a:r>
                        <a:rPr lang="en-US" sz="1100" b="0" i="0" u="none" strike="noStrike" dirty="0">
                          <a:solidFill>
                            <a:srgbClr val="000000"/>
                          </a:solidFill>
                          <a:effectLst/>
                          <a:latin typeface="Calibri" panose="020F0502020204030204" pitchFamily="34" charset="0"/>
                        </a:rPr>
                        <a:t> Make meaning for oneself &amp; others by collecting organizing &amp; sharing resources of personal relevance.</a:t>
                      </a:r>
                      <a:endParaRPr lang="en-US" sz="1100" b="1" i="0" u="none" strike="noStrike" dirty="0">
                        <a:solidFill>
                          <a:srgbClr val="000000"/>
                        </a:solidFill>
                        <a:effectLst/>
                        <a:latin typeface="Calibri" panose="020F0502020204030204" pitchFamily="34" charset="0"/>
                      </a:endParaRPr>
                    </a:p>
                  </a:txBody>
                  <a:tcPr marL="6027" marR="6027" marT="6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6027" marR="6027" marT="60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4329468"/>
                  </a:ext>
                </a:extLst>
              </a:tr>
              <a:tr h="713978">
                <a:tc>
                  <a:txBody>
                    <a:bodyPr/>
                    <a:lstStyle/>
                    <a:p>
                      <a:pPr algn="l" fontAlgn="t"/>
                      <a:r>
                        <a:rPr lang="en-US" sz="1100" b="1" i="0" u="none" strike="noStrike" dirty="0">
                          <a:solidFill>
                            <a:srgbClr val="000000"/>
                          </a:solidFill>
                          <a:effectLst/>
                          <a:latin typeface="Calibri" panose="020F0502020204030204" pitchFamily="34" charset="0"/>
                        </a:rPr>
                        <a:t>V. Explore -</a:t>
                      </a:r>
                      <a:r>
                        <a:rPr lang="en-US" sz="1100" dirty="0"/>
                        <a:t>exercise freedom to read and demonstrate the ability to pursue personal interests </a:t>
                      </a:r>
                      <a:endParaRPr lang="en-US" sz="1100" b="1" i="0" u="none" strike="noStrike" dirty="0">
                        <a:solidFill>
                          <a:srgbClr val="000000"/>
                        </a:solidFill>
                        <a:effectLst/>
                        <a:latin typeface="Calibri" panose="020F0502020204030204" pitchFamily="34" charset="0"/>
                      </a:endParaRPr>
                    </a:p>
                  </a:txBody>
                  <a:tcPr marL="6027" marR="6027" marT="602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6027" marR="6027" marT="60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4500982"/>
                  </a:ext>
                </a:extLst>
              </a:tr>
              <a:tr h="1010019">
                <a:tc>
                  <a:txBody>
                    <a:bodyPr/>
                    <a:lstStyle/>
                    <a:p>
                      <a:pPr marL="0" indent="0" algn="l" fontAlgn="ctr">
                        <a:buNone/>
                      </a:pPr>
                      <a:r>
                        <a:rPr lang="en-US" sz="1100" b="1" i="0" u="none" strike="noStrike" dirty="0">
                          <a:solidFill>
                            <a:srgbClr val="000000"/>
                          </a:solidFill>
                          <a:effectLst/>
                          <a:latin typeface="Calibri" panose="020F0502020204030204" pitchFamily="34" charset="0"/>
                        </a:rPr>
                        <a:t>VI. Engage - </a:t>
                      </a:r>
                      <a:r>
                        <a:rPr lang="en-US" sz="1100" b="0" i="0" u="none" strike="noStrike" dirty="0">
                          <a:solidFill>
                            <a:srgbClr val="000000"/>
                          </a:solidFill>
                          <a:effectLst/>
                          <a:latin typeface="Calibri" panose="020F0502020204030204" pitchFamily="34" charset="0"/>
                        </a:rPr>
                        <a:t>Demonstrate safe, legal, &amp; ethical creating &amp; sharing of knowledge products</a:t>
                      </a:r>
                    </a:p>
                    <a:p>
                      <a:pPr marL="0" indent="0" algn="l" fontAlgn="ctr">
                        <a:buNone/>
                      </a:pPr>
                      <a:endParaRPr lang="en-US" sz="1100" b="0" i="0" u="none" strike="noStrike" dirty="0">
                        <a:solidFill>
                          <a:srgbClr val="000000"/>
                        </a:solidFill>
                        <a:effectLst/>
                        <a:latin typeface="Calibri" panose="020F0502020204030204" pitchFamily="34" charset="0"/>
                      </a:endParaRPr>
                    </a:p>
                    <a:p>
                      <a:pPr marL="285750" indent="-285750" algn="l" fontAlgn="ctr">
                        <a:buAutoNum type="romanUcPeriod" startAt="6"/>
                      </a:pPr>
                      <a:endParaRPr lang="en-US" sz="1100" b="0" i="0" u="none" strike="noStrike" dirty="0">
                        <a:solidFill>
                          <a:srgbClr val="000000"/>
                        </a:solidFill>
                        <a:effectLst/>
                        <a:latin typeface="Calibri" panose="020F0502020204030204" pitchFamily="34" charset="0"/>
                      </a:endParaRPr>
                    </a:p>
                    <a:p>
                      <a:pPr marL="0" indent="0" algn="l" fontAlgn="ctr">
                        <a:buNone/>
                      </a:pPr>
                      <a:endParaRPr lang="en-US" sz="1100" b="1" i="0" u="none" strike="noStrike" dirty="0">
                        <a:solidFill>
                          <a:srgbClr val="000000"/>
                        </a:solidFill>
                        <a:effectLst/>
                        <a:latin typeface="Calibri" panose="020F0502020204030204" pitchFamily="34" charset="0"/>
                      </a:endParaRPr>
                    </a:p>
                  </a:txBody>
                  <a:tcPr marL="6027" marR="6027" marT="60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rgbClr val="000000"/>
                          </a:solidFill>
                          <a:effectLst/>
                          <a:latin typeface="Calibri" panose="020F0502020204030204" pitchFamily="34" charset="0"/>
                        </a:rPr>
                        <a:t> </a:t>
                      </a:r>
                    </a:p>
                  </a:txBody>
                  <a:tcPr marL="6027" marR="6027" marT="60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6027" marR="6027" marT="60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338308"/>
                  </a:ext>
                </a:extLst>
              </a:tr>
            </a:tbl>
          </a:graphicData>
        </a:graphic>
      </p:graphicFrame>
    </p:spTree>
    <p:extLst>
      <p:ext uri="{BB962C8B-B14F-4D97-AF65-F5344CB8AC3E}">
        <p14:creationId xmlns:p14="http://schemas.microsoft.com/office/powerpoint/2010/main" val="1205383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98F5493-C72A-471A-B340-75ECB2779B8A}"/>
              </a:ext>
            </a:extLst>
          </p:cNvPr>
          <p:cNvGraphicFramePr>
            <a:graphicFrameLocks noGrp="1"/>
          </p:cNvGraphicFramePr>
          <p:nvPr>
            <p:extLst>
              <p:ext uri="{D42A27DB-BD31-4B8C-83A1-F6EECF244321}">
                <p14:modId xmlns:p14="http://schemas.microsoft.com/office/powerpoint/2010/main" val="4230205098"/>
              </p:ext>
            </p:extLst>
          </p:nvPr>
        </p:nvGraphicFramePr>
        <p:xfrm>
          <a:off x="361950" y="66676"/>
          <a:ext cx="11506199" cy="6770378"/>
        </p:xfrm>
        <a:graphic>
          <a:graphicData uri="http://schemas.openxmlformats.org/drawingml/2006/table">
            <a:tbl>
              <a:tblPr firstRow="1" firstCol="1" bandRow="1"/>
              <a:tblGrid>
                <a:gridCol w="3090282">
                  <a:extLst>
                    <a:ext uri="{9D8B030D-6E8A-4147-A177-3AD203B41FA5}">
                      <a16:colId xmlns:a16="http://schemas.microsoft.com/office/drawing/2014/main" val="3888085792"/>
                    </a:ext>
                  </a:extLst>
                </a:gridCol>
                <a:gridCol w="2133391">
                  <a:extLst>
                    <a:ext uri="{9D8B030D-6E8A-4147-A177-3AD203B41FA5}">
                      <a16:colId xmlns:a16="http://schemas.microsoft.com/office/drawing/2014/main" val="3281667200"/>
                    </a:ext>
                  </a:extLst>
                </a:gridCol>
                <a:gridCol w="2117704">
                  <a:extLst>
                    <a:ext uri="{9D8B030D-6E8A-4147-A177-3AD203B41FA5}">
                      <a16:colId xmlns:a16="http://schemas.microsoft.com/office/drawing/2014/main" val="2981660579"/>
                    </a:ext>
                  </a:extLst>
                </a:gridCol>
                <a:gridCol w="1764755">
                  <a:extLst>
                    <a:ext uri="{9D8B030D-6E8A-4147-A177-3AD203B41FA5}">
                      <a16:colId xmlns:a16="http://schemas.microsoft.com/office/drawing/2014/main" val="3119647917"/>
                    </a:ext>
                  </a:extLst>
                </a:gridCol>
                <a:gridCol w="1694166">
                  <a:extLst>
                    <a:ext uri="{9D8B030D-6E8A-4147-A177-3AD203B41FA5}">
                      <a16:colId xmlns:a16="http://schemas.microsoft.com/office/drawing/2014/main" val="2998269307"/>
                    </a:ext>
                  </a:extLst>
                </a:gridCol>
                <a:gridCol w="705901">
                  <a:extLst>
                    <a:ext uri="{9D8B030D-6E8A-4147-A177-3AD203B41FA5}">
                      <a16:colId xmlns:a16="http://schemas.microsoft.com/office/drawing/2014/main" val="381818128"/>
                    </a:ext>
                  </a:extLst>
                </a:gridCol>
              </a:tblGrid>
              <a:tr h="328374">
                <a:tc gridSpan="6">
                  <a:txBody>
                    <a:bodyPr/>
                    <a:lstStyle/>
                    <a:p>
                      <a:pPr marL="0" marR="0">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II. 2020 </a:t>
                      </a:r>
                      <a:r>
                        <a:rPr lang="en-US" sz="16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Completed</a:t>
                      </a: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using Library Standard Rubrics Based on MT Standards, Grades K-4, 6-8 and 9-12 </a:t>
                      </a:r>
                      <a:endParaRPr lang="en-US" sz="1600" b="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600" b="1" i="0" u="none" strike="noStrike" dirty="0">
                          <a:solidFill>
                            <a:srgbClr val="000000"/>
                          </a:solidFill>
                          <a:effectLst/>
                          <a:latin typeface="Calibri" panose="020F0502020204030204" pitchFamily="34" charset="0"/>
                        </a:rPr>
                        <a:t>Example page, the complete rubrics can be found at </a:t>
                      </a:r>
                      <a:r>
                        <a:rPr kumimoji="0" lang="en-US" sz="1600" b="1"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Montana Small School Alliance Standards</a:t>
                      </a:r>
                      <a:r>
                        <a:rPr kumimoji="0" lang="en-US" sz="1600" b="1"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rPr>
                        <a:t>  </a:t>
                      </a:r>
                    </a:p>
                  </a:txBody>
                  <a:tcPr marL="38410" marR="3841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35634220"/>
                  </a:ext>
                </a:extLst>
              </a:tr>
              <a:tr h="343290">
                <a:tc gridSpan="5">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Student Name:_______________________________________  Grade:________________________</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07000"/>
                        </a:lnSpc>
                      </a:pPr>
                      <a:endParaRPr lang="en-US" sz="1000" dirty="0">
                        <a:effectLst/>
                        <a:latin typeface="Calibri" panose="020F0502020204030204" pitchFamily="34" charset="0"/>
                        <a:cs typeface="Times New Roman" panose="02020603050405020304" pitchFamily="18" charset="0"/>
                      </a:endParaRPr>
                    </a:p>
                  </a:txBody>
                  <a:tcPr marL="38410" marR="384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8831807"/>
                  </a:ext>
                </a:extLst>
              </a:tr>
              <a:tr h="327372">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MSSA 2020 National and State Library Standard Rubric, grade K</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4-Advanced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3-Proficient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2-Near Proficient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1-Novice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89656"/>
                  </a:ext>
                </a:extLst>
              </a:tr>
              <a:tr h="1379777">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 Inquire - </a:t>
                      </a: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Build new knowledge by inquiring, thinking critically, identifying problems, &amp; developing strategies for solving problems. I</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Form simple, factual level questions and begin to explore ways to answer them; </a:t>
                      </a:r>
                      <a:b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Ask “I wonder” questions about topic, question, or problem; Formulate questions related to content presented by others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Form simple, factual level questions and begin to explore ways to answer them; </a:t>
                      </a:r>
                      <a:b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Ask “I wonder” questions about topic, question, or problem; Formulate questions related to content presented by others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Form simple, factual level questions and begin to explore ways to answer them; </a:t>
                      </a:r>
                      <a:b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Ask “I wonder” questions about topic, question, or problem; Formulate questions related to content presented by others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Form simple, factual level questions and begin to explore ways to answer them; </a:t>
                      </a:r>
                      <a:b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Ask “I wonder” questions about topic, question, or problem; Formulate questions related to content presented by others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Score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2857352"/>
                  </a:ext>
                </a:extLst>
              </a:tr>
              <a:tr h="1001958">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II. Include - </a:t>
                      </a: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Demonstrate an understanding of &amp; commitment to inclusiveness &amp; respect for diversity </a:t>
                      </a:r>
                      <a:r>
                        <a:rPr lang="en-US" sz="1000" dirty="0"/>
                        <a:t>in the learning community, </a:t>
                      </a: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including the distinct and unique American cultural heritage of Indians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Share knowledge and ideas with others through discussion and listening.                                             b. Formulate questions related to content presented by others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Share knowledge and ideas with others through discussion and listening.                                             b. Formulate questions related to content presented by others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Share knowledge and ideas with others through discussion and listening.                                              b. Formulate questions related to content presented by others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Share knowledge and ideas with others through discussion and listening.                                             b. Formulate questions related to content presented by others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0960653"/>
                  </a:ext>
                </a:extLst>
              </a:tr>
              <a:tr h="750078">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III. Collaborate - </a:t>
                      </a: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 effectively with others to broaden perspective &amp; work toward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Listen respectfully and, when appropriate, offer information and opinions in group discussions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Listen respectfully and, when appropriate, offer information and opinions in group discussions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Listen respectfully and, when appropriate, offer information and opinions in group discussions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Listen respectfully and, when appropriate, offer information and opinions in group discussions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0880681"/>
                  </a:ext>
                </a:extLst>
              </a:tr>
              <a:tr h="498200">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IV. Curate -</a:t>
                      </a: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Make meaning by collecting organizing &amp; sharing resources of personal relevance.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Express feelings and ideas about a story in different formats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Express feelings and ideas about a story in different formats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Express feelings and ideas about a story in different formats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Express feelings and ideas about a story in different formats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5691229"/>
                  </a:ext>
                </a:extLst>
              </a:tr>
              <a:tr h="1132701">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 Explore –E</a:t>
                      </a:r>
                      <a:r>
                        <a:rPr lang="en-US" sz="1000" dirty="0"/>
                        <a:t>xercise freedom to read and demonstrate the ability to pursue personal interests </a:t>
                      </a: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0" marR="0">
                        <a:lnSpc>
                          <a:spcPct val="107000"/>
                        </a:lnSpc>
                        <a:spcBef>
                          <a:spcPts val="0"/>
                        </a:spcBef>
                        <a:spcAft>
                          <a:spcPts val="0"/>
                        </a:spcAft>
                      </a:pPr>
                      <a:endPar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Routinely select picture, fiction, and information books;                    b. Explore new genres;                       c. Select books at the appropriate reading level, to be read aloud, or challenging books for browsing and enjoyment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Routinely select picture, fiction, and information books;                     b. Explore new genres;                       c.  Select books at the appropriate reading level, to be read aloud, or challenging books for browsing and enjoyment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Routinely select picture, fiction, and information books;                   b. Explore new genres;                      c. Select books at the appropriate reading level, to be read aloud, or challenging books for browsing and enjoyment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Routinely select picture, fiction, and information books;                     b. Explore new genres                        c. Select books at the appropriate reading level, to be read aloud, or challenging books for browsing and enjoyment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5606538"/>
                  </a:ext>
                </a:extLst>
              </a:tr>
              <a:tr h="662175">
                <a:tc>
                  <a:txBody>
                    <a:bodyPr/>
                    <a:lstStyle/>
                    <a:p>
                      <a:pPr marL="0" marR="0">
                        <a:lnSpc>
                          <a:spcPct val="107000"/>
                        </a:lnSpc>
                        <a:spcBef>
                          <a:spcPts val="0"/>
                        </a:spcBef>
                        <a:spcAft>
                          <a:spcPts val="0"/>
                        </a:spcAft>
                      </a:pPr>
                      <a:r>
                        <a:rPr lang="en-US"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VI. Engage - </a:t>
                      </a: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Demonstrate safe, legal, &amp; ethical creating &amp; sharing of knowledge products independently</a:t>
                      </a:r>
                      <a:endPar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Maintain safe behavior using the Internet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Maintain safe behavior using the Internet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Maintain safe behavior using the Internet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safe behavior using the Internet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8410" marR="384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9602704"/>
                  </a:ext>
                </a:extLst>
              </a:tr>
            </a:tbl>
          </a:graphicData>
        </a:graphic>
      </p:graphicFrame>
    </p:spTree>
    <p:extLst>
      <p:ext uri="{BB962C8B-B14F-4D97-AF65-F5344CB8AC3E}">
        <p14:creationId xmlns:p14="http://schemas.microsoft.com/office/powerpoint/2010/main" val="2303579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08D127-0A8C-4C83-9F65-ADE22DF1063F}"/>
              </a:ext>
            </a:extLst>
          </p:cNvPr>
          <p:cNvSpPr txBox="1"/>
          <p:nvPr/>
        </p:nvSpPr>
        <p:spPr>
          <a:xfrm>
            <a:off x="139304" y="0"/>
            <a:ext cx="11913392" cy="1308050"/>
          </a:xfrm>
          <a:prstGeom prst="rect">
            <a:avLst/>
          </a:prstGeom>
          <a:noFill/>
        </p:spPr>
        <p:txBody>
          <a:bodyPr wrap="square">
            <a:spAutoFit/>
          </a:bodyPr>
          <a:lstStyle/>
          <a:p>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K-12 2020 Library Scope and Sequence built around the new Montana Library Standards (</a:t>
            </a:r>
            <a:r>
              <a:rPr kumimoji="0" lang="en-US" sz="18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K-12 Curriculum not in chart form</a:t>
            </a: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a:defRPr/>
            </a:pPr>
            <a:r>
              <a:rPr lang="en-US" sz="1400" b="1" i="0" u="none" strike="noStrike" dirty="0">
                <a:solidFill>
                  <a:srgbClr val="000000"/>
                </a:solidFill>
                <a:effectLst/>
                <a:latin typeface="Calibri" panose="020F0502020204030204" pitchFamily="34" charset="0"/>
              </a:rPr>
              <a:t>Example page, the complete Scope and Sequence </a:t>
            </a:r>
            <a:r>
              <a:rPr lang="en-US" sz="1400" b="1" dirty="0">
                <a:solidFill>
                  <a:srgbClr val="000000"/>
                </a:solidFill>
                <a:latin typeface="Calibri" panose="020F0502020204030204" pitchFamily="34" charset="0"/>
              </a:rPr>
              <a:t>can be found </a:t>
            </a:r>
            <a:r>
              <a:rPr lang="en-US" sz="1400" b="1" i="0" u="none" strike="noStrike" dirty="0">
                <a:solidFill>
                  <a:srgbClr val="000000"/>
                </a:solidFill>
                <a:effectLst/>
                <a:latin typeface="Calibri" panose="020F0502020204030204" pitchFamily="34" charset="0"/>
              </a:rPr>
              <a:t>at </a:t>
            </a:r>
            <a:r>
              <a:rPr kumimoji="0" lang="en-US" sz="1400" b="1"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Montana Small School Alliance Standards</a:t>
            </a:r>
            <a:r>
              <a:rPr kumimoji="0" lang="en-US" sz="1400" b="1"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333333"/>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prstClr val="black"/>
              </a:solidFill>
              <a:latin typeface="Calibri" panose="020F0502020204030204" pitchFamily="34" charset="0"/>
              <a:cs typeface="Times New Roman" panose="02020603050405020304" pitchFamily="18" charset="0"/>
            </a:endParaRPr>
          </a:p>
          <a:p>
            <a:endParaRPr lang="en-US" dirty="0"/>
          </a:p>
        </p:txBody>
      </p:sp>
      <p:graphicFrame>
        <p:nvGraphicFramePr>
          <p:cNvPr id="4" name="Object 3">
            <a:extLst>
              <a:ext uri="{FF2B5EF4-FFF2-40B4-BE49-F238E27FC236}">
                <a16:creationId xmlns:a16="http://schemas.microsoft.com/office/drawing/2014/main" id="{F9D15E83-D970-4599-8597-BF6AFA70E1CE}"/>
              </a:ext>
            </a:extLst>
          </p:cNvPr>
          <p:cNvGraphicFramePr>
            <a:graphicFrameLocks noChangeAspect="1"/>
          </p:cNvGraphicFramePr>
          <p:nvPr>
            <p:extLst>
              <p:ext uri="{D42A27DB-BD31-4B8C-83A1-F6EECF244321}">
                <p14:modId xmlns:p14="http://schemas.microsoft.com/office/powerpoint/2010/main" val="2151566596"/>
              </p:ext>
            </p:extLst>
          </p:nvPr>
        </p:nvGraphicFramePr>
        <p:xfrm>
          <a:off x="295275" y="747017"/>
          <a:ext cx="11757421" cy="5625208"/>
        </p:xfrm>
        <a:graphic>
          <a:graphicData uri="http://schemas.openxmlformats.org/presentationml/2006/ole">
            <mc:AlternateContent xmlns:mc="http://schemas.openxmlformats.org/markup-compatibility/2006">
              <mc:Choice xmlns:v="urn:schemas-microsoft-com:vml" Requires="v">
                <p:oleObj spid="_x0000_s3290" name="Worksheet" r:id="rId4" imgW="8578772" imgH="3117688" progId="Excel.Sheet.12">
                  <p:embed/>
                </p:oleObj>
              </mc:Choice>
              <mc:Fallback>
                <p:oleObj name="Worksheet" r:id="rId4" imgW="8578772" imgH="3117688" progId="Excel.Sheet.12">
                  <p:embed/>
                  <p:pic>
                    <p:nvPicPr>
                      <p:cNvPr id="0" name=""/>
                      <p:cNvPicPr/>
                      <p:nvPr/>
                    </p:nvPicPr>
                    <p:blipFill>
                      <a:blip r:embed="rId5"/>
                      <a:stretch>
                        <a:fillRect/>
                      </a:stretch>
                    </p:blipFill>
                    <p:spPr>
                      <a:xfrm>
                        <a:off x="295275" y="747017"/>
                        <a:ext cx="11757421" cy="5625208"/>
                      </a:xfrm>
                      <a:prstGeom prst="rect">
                        <a:avLst/>
                      </a:prstGeom>
                    </p:spPr>
                  </p:pic>
                </p:oleObj>
              </mc:Fallback>
            </mc:AlternateContent>
          </a:graphicData>
        </a:graphic>
      </p:graphicFrame>
    </p:spTree>
    <p:extLst>
      <p:ext uri="{BB962C8B-B14F-4D97-AF65-F5344CB8AC3E}">
        <p14:creationId xmlns:p14="http://schemas.microsoft.com/office/powerpoint/2010/main" val="16660520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641</TotalTime>
  <Words>6264</Words>
  <Application>Microsoft Office PowerPoint</Application>
  <PresentationFormat>Widescreen</PresentationFormat>
  <Paragraphs>641</Paragraphs>
  <Slides>31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Calibri Light</vt:lpstr>
      <vt:lpstr>Roboto</vt:lpstr>
      <vt:lpstr>Times New Roman</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Schulz</dc:creator>
  <cp:lastModifiedBy>Mike Schulz</cp:lastModifiedBy>
  <cp:revision>283</cp:revision>
  <dcterms:created xsi:type="dcterms:W3CDTF">2020-08-01T20:00:00Z</dcterms:created>
  <dcterms:modified xsi:type="dcterms:W3CDTF">2020-08-10T14:13:46Z</dcterms:modified>
</cp:coreProperties>
</file>